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4" r:id="rId14"/>
    <p:sldId id="268" r:id="rId15"/>
    <p:sldId id="269" r:id="rId16"/>
    <p:sldId id="270" r:id="rId17"/>
    <p:sldId id="285" r:id="rId18"/>
    <p:sldId id="271" r:id="rId19"/>
    <p:sldId id="272" r:id="rId20"/>
    <p:sldId id="273" r:id="rId21"/>
    <p:sldId id="274" r:id="rId22"/>
    <p:sldId id="275" r:id="rId23"/>
    <p:sldId id="286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100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22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22160" y="2906640"/>
            <a:ext cx="7772040" cy="15001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21517181-E1D1-4161-91F1-51C1F1916171}" type="slidenum">
              <a:rPr lang="ru-RU" smtClean="0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1" cy="6857640"/>
          </a:xfrm>
          <a:prstGeom prst="rect">
            <a:avLst/>
          </a:prstGeom>
        </p:spPr>
      </p:pic>
      <p:sp>
        <p:nvSpPr>
          <p:cNvPr id="149" name="TextShape 1"/>
          <p:cNvSpPr txBox="1"/>
          <p:nvPr/>
        </p:nvSpPr>
        <p:spPr>
          <a:xfrm>
            <a:off x="539640" y="188640"/>
            <a:ext cx="8065080" cy="61923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1400">
                <a:solidFill>
                  <a:srgbClr val="336699"/>
                </a:solidFill>
                <a:latin typeface="Arial"/>
              </a:rPr>
              <a:t>
</a:t>
            </a:r>
            <a:r>
              <a:rPr lang="es-ES" sz="1400" b="1" u="sng">
                <a:solidFill>
                  <a:srgbClr val="000000"/>
                </a:solidFill>
                <a:latin typeface="Arial"/>
              </a:rPr>
              <a:t>
</a:t>
            </a:r>
            <a:endParaRPr/>
          </a:p>
        </p:txBody>
      </p:sp>
      <p:sp>
        <p:nvSpPr>
          <p:cNvPr id="151" name="CustomShape 3"/>
          <p:cNvSpPr/>
          <p:nvPr/>
        </p:nvSpPr>
        <p:spPr>
          <a:xfrm>
            <a:off x="180108" y="415636"/>
            <a:ext cx="8963892" cy="6220691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МДОУ «Детский сад № 23»</a:t>
            </a:r>
            <a:endParaRPr sz="4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/>
              </a:rPr>
              <a:t>ПРОЕКТ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/>
              </a:rPr>
              <a:t> </a:t>
            </a:r>
            <a:endParaRPr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lang="ru-RU" sz="2000" b="1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C00000"/>
                </a:solidFill>
                <a:latin typeface="+mj-lt"/>
                <a:ea typeface="Calibri"/>
              </a:rPr>
              <a:t>ТЕМА</a:t>
            </a:r>
            <a:r>
              <a:rPr lang="ru-RU" sz="3600" b="1" dirty="0">
                <a:solidFill>
                  <a:srgbClr val="C00000"/>
                </a:solidFill>
                <a:latin typeface="+mj-lt"/>
                <a:ea typeface="Calibri"/>
              </a:rPr>
              <a:t>: «ЗДОРОВЬЕСБЕРЕГАЮЩИЕ 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  <a:ea typeface="Calibri"/>
              </a:rPr>
              <a:t>ТЕХНОЛОГИИ</a:t>
            </a:r>
            <a:r>
              <a:rPr lang="ru-RU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  <a:ea typeface="Calibri"/>
              </a:rPr>
              <a:t>В </a:t>
            </a:r>
            <a:r>
              <a:rPr lang="ru-RU" sz="3600" b="1" dirty="0">
                <a:solidFill>
                  <a:srgbClr val="C00000"/>
                </a:solidFill>
                <a:latin typeface="+mj-lt"/>
                <a:ea typeface="Calibri"/>
              </a:rPr>
              <a:t>ДЕТСКОМ САДУ»</a:t>
            </a:r>
            <a:endParaRPr sz="3600" b="1" dirty="0">
              <a:solidFill>
                <a:srgbClr val="C00000"/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endParaRPr lang="ru-RU" sz="32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00000"/>
              </a:lnSpc>
            </a:pPr>
            <a:endParaRPr lang="ru-RU" sz="3200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00000"/>
              </a:lnSpc>
            </a:pPr>
            <a:endParaRPr lang="ru-RU" sz="32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libri"/>
              </a:rPr>
              <a:t>г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/>
              </a:rPr>
              <a:t>. Ярославль, 2019г.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457200" y="274680"/>
            <a:ext cx="8229240" cy="44503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s-ES" sz="3600" dirty="0">
                <a:solidFill>
                  <a:srgbClr val="FF0000"/>
                </a:solidFill>
                <a:latin typeface="Times New Roman"/>
              </a:rPr>
              <a:t>   Традиционные методы закаливания
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* Утренняя гимнастика
 * Одежда в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группе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,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на улице по погоде
 * Прогулки каждый день с подвижными играми
 * Сон без маек (с учётом температуры воздуха в  группе и пожеланиями родителей)
 * Хождение босиком  до и после сна
*  Гимнастика пробуждения и прохождение дорожки здоровья
 * Умывание холодной водой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457200" y="115920"/>
            <a:ext cx="8229240" cy="6009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2000" dirty="0">
                <a:solidFill>
                  <a:srgbClr val="000000"/>
                </a:solidFill>
                <a:latin typeface="Arial"/>
              </a:rPr>
              <a:t>                </a:t>
            </a:r>
            <a:r>
              <a:rPr lang="es-ES" sz="2000" b="1" dirty="0">
                <a:solidFill>
                  <a:srgbClr val="FF0000"/>
                </a:solidFill>
                <a:latin typeface="Arial"/>
              </a:rPr>
              <a:t>Структура физкультурно – оздоровительной работы 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0" y="549360"/>
            <a:ext cx="8964360" cy="6119280"/>
          </a:xfrm>
          <a:prstGeom prst="rect">
            <a:avLst/>
          </a:prstGeom>
        </p:spPr>
      </p:sp>
      <p:sp>
        <p:nvSpPr>
          <p:cNvPr id="165" name="CustomShape 3"/>
          <p:cNvSpPr/>
          <p:nvPr/>
        </p:nvSpPr>
        <p:spPr>
          <a:xfrm>
            <a:off x="3286800" y="626760"/>
            <a:ext cx="2686680" cy="541800"/>
          </a:xfrm>
          <a:prstGeom prst="rect">
            <a:avLst/>
          </a:prstGeom>
          <a:gradFill>
            <a:gsLst>
              <a:gs pos="0">
                <a:srgbClr val="FF99CC"/>
              </a:gs>
              <a:gs pos="50000">
                <a:srgbClr val="FFFF99"/>
              </a:gs>
              <a:gs pos="100000">
                <a:srgbClr val="FF99CC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Занятия по физической культуре </a:t>
            </a:r>
            <a:endParaRPr/>
          </a:p>
        </p:txBody>
      </p:sp>
      <p:sp>
        <p:nvSpPr>
          <p:cNvPr id="166" name="CustomShape 4"/>
          <p:cNvSpPr/>
          <p:nvPr/>
        </p:nvSpPr>
        <p:spPr>
          <a:xfrm>
            <a:off x="6273720" y="5041800"/>
            <a:ext cx="2687760" cy="696960"/>
          </a:xfrm>
          <a:prstGeom prst="rect">
            <a:avLst/>
          </a:prstGeom>
          <a:gradFill>
            <a:gsLst>
              <a:gs pos="0">
                <a:srgbClr val="FF0066"/>
              </a:gs>
              <a:gs pos="50000">
                <a:srgbClr val="FFFF99"/>
              </a:gs>
              <a:gs pos="100000">
                <a:srgbClr val="FF0066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Закаливающие процедуры в группе и на прогулке </a:t>
            </a:r>
            <a:endParaRPr/>
          </a:p>
        </p:txBody>
      </p:sp>
      <p:sp>
        <p:nvSpPr>
          <p:cNvPr id="167" name="CustomShape 5"/>
          <p:cNvSpPr/>
          <p:nvPr/>
        </p:nvSpPr>
        <p:spPr>
          <a:xfrm>
            <a:off x="6273720" y="4111920"/>
            <a:ext cx="2686680" cy="619920"/>
          </a:xfrm>
          <a:prstGeom prst="rect">
            <a:avLst/>
          </a:prstGeom>
          <a:gradFill>
            <a:gsLst>
              <a:gs pos="0">
                <a:srgbClr val="CC99FF"/>
              </a:gs>
              <a:gs pos="50000">
                <a:srgbClr val="FFFF99"/>
              </a:gs>
              <a:gs pos="100000">
                <a:srgbClr val="CC99FF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Профилактическая работа с детьми: мед. осмотры, прививки витаминизация</a:t>
            </a:r>
            <a:endParaRPr/>
          </a:p>
        </p:txBody>
      </p:sp>
      <p:sp>
        <p:nvSpPr>
          <p:cNvPr id="168" name="CustomShape 6"/>
          <p:cNvSpPr/>
          <p:nvPr/>
        </p:nvSpPr>
        <p:spPr>
          <a:xfrm>
            <a:off x="6273720" y="858960"/>
            <a:ext cx="2689200" cy="929160"/>
          </a:xfrm>
          <a:prstGeom prst="rect">
            <a:avLst/>
          </a:prstGeom>
          <a:gradFill>
            <a:gsLst>
              <a:gs pos="0">
                <a:srgbClr val="FF0066"/>
              </a:gs>
              <a:gs pos="50000">
                <a:srgbClr val="FFFF99"/>
              </a:gs>
              <a:gs pos="100000">
                <a:srgbClr val="FF0066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Работа с родителями: сообщения, всеобучи, консультации, совместные Дни здоровья, спортивные</a:t>
            </a:r>
            <a:r>
              <a:rPr lang="ru-RU" sz="1400">
                <a:latin typeface="Times New Roman"/>
              </a:rPr>
              <a:t> </a:t>
            </a:r>
            <a:r>
              <a:rPr lang="ru-RU" sz="1200">
                <a:latin typeface="Times New Roman"/>
              </a:rPr>
              <a:t>праздники </a:t>
            </a:r>
            <a:endParaRPr/>
          </a:p>
        </p:txBody>
      </p:sp>
      <p:sp>
        <p:nvSpPr>
          <p:cNvPr id="169" name="CustomShape 7"/>
          <p:cNvSpPr/>
          <p:nvPr/>
        </p:nvSpPr>
        <p:spPr>
          <a:xfrm>
            <a:off x="6273720" y="1866240"/>
            <a:ext cx="2690280" cy="619200"/>
          </a:xfrm>
          <a:prstGeom prst="rect">
            <a:avLst/>
          </a:prstGeom>
          <a:gradFill>
            <a:gsLst>
              <a:gs pos="0">
                <a:srgbClr val="CC99FF"/>
              </a:gs>
              <a:gs pos="50000">
                <a:srgbClr val="FFFF99"/>
              </a:gs>
              <a:gs pos="100000">
                <a:srgbClr val="CC99FF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Коррекционная и индивидуальная работа с детьми на основе диагностики.</a:t>
            </a:r>
            <a:endParaRPr/>
          </a:p>
        </p:txBody>
      </p:sp>
      <p:sp>
        <p:nvSpPr>
          <p:cNvPr id="170" name="CustomShape 8"/>
          <p:cNvSpPr/>
          <p:nvPr/>
        </p:nvSpPr>
        <p:spPr>
          <a:xfrm>
            <a:off x="6273720" y="2563560"/>
            <a:ext cx="2687760" cy="464400"/>
          </a:xfrm>
          <a:prstGeom prst="rect">
            <a:avLst/>
          </a:prstGeom>
          <a:gradFill>
            <a:gsLst>
              <a:gs pos="0">
                <a:srgbClr val="0066FF"/>
              </a:gs>
              <a:gs pos="50000">
                <a:srgbClr val="FFFF99"/>
              </a:gs>
              <a:gs pos="100000">
                <a:srgbClr val="0066FF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Соблюдения режима дня, работа по воспитательному плану.</a:t>
            </a:r>
            <a:endParaRPr/>
          </a:p>
        </p:txBody>
      </p:sp>
      <p:sp>
        <p:nvSpPr>
          <p:cNvPr id="171" name="CustomShape 9"/>
          <p:cNvSpPr/>
          <p:nvPr/>
        </p:nvSpPr>
        <p:spPr>
          <a:xfrm>
            <a:off x="6273720" y="3105720"/>
            <a:ext cx="2687760" cy="696960"/>
          </a:xfrm>
          <a:prstGeom prst="rect">
            <a:avLst/>
          </a:prstGeom>
          <a:gradFill>
            <a:gsLst>
              <a:gs pos="0">
                <a:srgbClr val="CC00FF"/>
              </a:gs>
              <a:gs pos="50000">
                <a:srgbClr val="FFFF99"/>
              </a:gs>
              <a:gs pos="100000">
                <a:srgbClr val="CC00FF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Подв. игры, игровые упражнения, забавы на прогулке</a:t>
            </a:r>
            <a:endParaRPr/>
          </a:p>
        </p:txBody>
      </p:sp>
      <p:sp>
        <p:nvSpPr>
          <p:cNvPr id="172" name="CustomShape 10"/>
          <p:cNvSpPr/>
          <p:nvPr/>
        </p:nvSpPr>
        <p:spPr>
          <a:xfrm>
            <a:off x="298800" y="936720"/>
            <a:ext cx="2838600" cy="851760"/>
          </a:xfrm>
          <a:prstGeom prst="rect">
            <a:avLst/>
          </a:prstGeom>
          <a:gradFill>
            <a:gsLst>
              <a:gs pos="0">
                <a:srgbClr val="FF0066"/>
              </a:gs>
              <a:gs pos="50000">
                <a:srgbClr val="FFFF99"/>
              </a:gs>
              <a:gs pos="100000">
                <a:srgbClr val="FF0066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Работа с воспитателями: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семинары, консультации, открытые просмотры, педсоветы, индивидуальные беседы</a:t>
            </a:r>
            <a:endParaRPr/>
          </a:p>
        </p:txBody>
      </p:sp>
      <p:sp>
        <p:nvSpPr>
          <p:cNvPr id="173" name="CustomShape 11"/>
          <p:cNvSpPr/>
          <p:nvPr/>
        </p:nvSpPr>
        <p:spPr>
          <a:xfrm>
            <a:off x="298800" y="1866240"/>
            <a:ext cx="2838600" cy="619200"/>
          </a:xfrm>
          <a:prstGeom prst="rect">
            <a:avLst/>
          </a:prstGeom>
          <a:gradFill>
            <a:gsLst>
              <a:gs pos="0">
                <a:srgbClr val="CC99FF"/>
              </a:gs>
              <a:gs pos="50000">
                <a:srgbClr val="FFFF99"/>
              </a:gs>
              <a:gs pos="100000">
                <a:srgbClr val="CC99FF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Спортивные досуги, праздники, разнообразные формы проведения занятий</a:t>
            </a:r>
            <a:endParaRPr/>
          </a:p>
        </p:txBody>
      </p:sp>
      <p:sp>
        <p:nvSpPr>
          <p:cNvPr id="174" name="CustomShape 12"/>
          <p:cNvSpPr/>
          <p:nvPr/>
        </p:nvSpPr>
        <p:spPr>
          <a:xfrm>
            <a:off x="298800" y="2563560"/>
            <a:ext cx="2689200" cy="619200"/>
          </a:xfrm>
          <a:prstGeom prst="rect">
            <a:avLst/>
          </a:prstGeom>
          <a:gradFill>
            <a:gsLst>
              <a:gs pos="0">
                <a:srgbClr val="0066FF"/>
              </a:gs>
              <a:gs pos="50000">
                <a:srgbClr val="FFFF99"/>
              </a:gs>
              <a:gs pos="100000">
                <a:srgbClr val="0066FF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Занятие физической культурой на воздухе </a:t>
            </a:r>
            <a:endParaRPr/>
          </a:p>
        </p:txBody>
      </p:sp>
      <p:sp>
        <p:nvSpPr>
          <p:cNvPr id="175" name="CustomShape 13"/>
          <p:cNvSpPr/>
          <p:nvPr/>
        </p:nvSpPr>
        <p:spPr>
          <a:xfrm>
            <a:off x="298800" y="3260520"/>
            <a:ext cx="2689200" cy="774360"/>
          </a:xfrm>
          <a:prstGeom prst="rect">
            <a:avLst/>
          </a:prstGeom>
          <a:gradFill>
            <a:gsLst>
              <a:gs pos="0">
                <a:srgbClr val="CC00FF"/>
              </a:gs>
              <a:gs pos="50000">
                <a:srgbClr val="FFFF99"/>
              </a:gs>
              <a:gs pos="100000">
                <a:srgbClr val="CC00FF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Профилактическая работа с детьми по здоровьесберегающим технологиям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/ОБЖ, ПДД/</a:t>
            </a:r>
            <a:endParaRPr/>
          </a:p>
        </p:txBody>
      </p:sp>
      <p:sp>
        <p:nvSpPr>
          <p:cNvPr id="176" name="CustomShape 14"/>
          <p:cNvSpPr/>
          <p:nvPr/>
        </p:nvSpPr>
        <p:spPr>
          <a:xfrm>
            <a:off x="298800" y="4112640"/>
            <a:ext cx="2689200" cy="541800"/>
          </a:xfrm>
          <a:prstGeom prst="rect">
            <a:avLst/>
          </a:prstGeom>
          <a:gradFill>
            <a:gsLst>
              <a:gs pos="0">
                <a:srgbClr val="0066FF"/>
              </a:gs>
              <a:gs pos="50000">
                <a:srgbClr val="FFFF99"/>
              </a:gs>
              <a:gs pos="100000">
                <a:srgbClr val="0066FF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Утренняя гимнастика, гимнастика пробуждения</a:t>
            </a:r>
            <a:endParaRPr/>
          </a:p>
        </p:txBody>
      </p:sp>
      <p:sp>
        <p:nvSpPr>
          <p:cNvPr id="177" name="CustomShape 15"/>
          <p:cNvSpPr/>
          <p:nvPr/>
        </p:nvSpPr>
        <p:spPr>
          <a:xfrm>
            <a:off x="298800" y="4732560"/>
            <a:ext cx="2838600" cy="464400"/>
          </a:xfrm>
          <a:prstGeom prst="rect">
            <a:avLst/>
          </a:prstGeom>
          <a:gradFill>
            <a:gsLst>
              <a:gs pos="0">
                <a:srgbClr val="CC99FF"/>
              </a:gs>
              <a:gs pos="50000">
                <a:srgbClr val="FFFF99"/>
              </a:gs>
              <a:gs pos="100000">
                <a:srgbClr val="CC99FF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r>
              <a:rPr lang="ru-RU" sz="1000">
                <a:latin typeface="Times New Roman"/>
              </a:rPr>
              <a:t>Физ. минутки в процессе учебн. деятельности, пальчиковая гимнастика</a:t>
            </a:r>
            <a:endParaRPr/>
          </a:p>
        </p:txBody>
      </p:sp>
      <p:sp>
        <p:nvSpPr>
          <p:cNvPr id="178" name="CustomShape 16"/>
          <p:cNvSpPr/>
          <p:nvPr/>
        </p:nvSpPr>
        <p:spPr>
          <a:xfrm>
            <a:off x="298800" y="5352120"/>
            <a:ext cx="2838600" cy="464400"/>
          </a:xfrm>
          <a:prstGeom prst="rect">
            <a:avLst/>
          </a:prstGeom>
          <a:gradFill>
            <a:gsLst>
              <a:gs pos="0">
                <a:srgbClr val="FF0066"/>
              </a:gs>
              <a:gs pos="50000">
                <a:srgbClr val="FFFF99"/>
              </a:gs>
              <a:gs pos="100000">
                <a:srgbClr val="FF0066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>
                <a:latin typeface="Times New Roman"/>
              </a:rPr>
              <a:t>Работа с ослабленными детьми в щадящем режиме</a:t>
            </a:r>
            <a:endParaRPr/>
          </a:p>
        </p:txBody>
      </p:sp>
      <p:sp>
        <p:nvSpPr>
          <p:cNvPr id="179" name="CustomShape 17"/>
          <p:cNvSpPr/>
          <p:nvPr/>
        </p:nvSpPr>
        <p:spPr>
          <a:xfrm>
            <a:off x="3436200" y="5894280"/>
            <a:ext cx="2687760" cy="619200"/>
          </a:xfrm>
          <a:prstGeom prst="rect">
            <a:avLst/>
          </a:prstGeom>
          <a:gradFill>
            <a:gsLst>
              <a:gs pos="0">
                <a:srgbClr val="FF99CC"/>
              </a:gs>
              <a:gs pos="50000">
                <a:srgbClr val="FFFF99"/>
              </a:gs>
              <a:gs pos="100000">
                <a:srgbClr val="FF99CC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>
                <a:latin typeface="Times New Roman"/>
              </a:rPr>
              <a:t>Физкультурные уголки в группах</a:t>
            </a:r>
            <a:endParaRPr/>
          </a:p>
        </p:txBody>
      </p:sp>
      <p:sp>
        <p:nvSpPr>
          <p:cNvPr id="180" name="CustomShape 18"/>
          <p:cNvSpPr/>
          <p:nvPr/>
        </p:nvSpPr>
        <p:spPr>
          <a:xfrm>
            <a:off x="3436200" y="3105720"/>
            <a:ext cx="2385360" cy="619200"/>
          </a:xfrm>
          <a:prstGeom prst="rect">
            <a:avLst/>
          </a:prstGeom>
          <a:gradFill>
            <a:gsLst>
              <a:gs pos="0">
                <a:srgbClr val="D60093"/>
              </a:gs>
              <a:gs pos="50000">
                <a:srgbClr val="FFFF99"/>
              </a:gs>
              <a:gs pos="100000">
                <a:srgbClr val="D60093"/>
              </a:gs>
            </a:gsLst>
            <a:lin ang="2700000"/>
          </a:gradFill>
          <a:ln w="9360">
            <a:solidFill>
              <a:srgbClr val="000000"/>
            </a:solidFill>
            <a:miter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>
                <a:latin typeface="Times New Roman"/>
              </a:rPr>
              <a:t>Физкультурно – оздоровительная работа с детьми </a:t>
            </a:r>
            <a:endParaRPr/>
          </a:p>
        </p:txBody>
      </p:sp>
      <p:sp>
        <p:nvSpPr>
          <p:cNvPr id="181" name="Line 19"/>
          <p:cNvSpPr/>
          <p:nvPr/>
        </p:nvSpPr>
        <p:spPr>
          <a:xfrm>
            <a:off x="4630680" y="1168920"/>
            <a:ext cx="1440" cy="193644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2" name="Line 20"/>
          <p:cNvSpPr/>
          <p:nvPr/>
        </p:nvSpPr>
        <p:spPr>
          <a:xfrm>
            <a:off x="4630680" y="3725280"/>
            <a:ext cx="0" cy="216900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3" name="Line 21"/>
          <p:cNvSpPr/>
          <p:nvPr/>
        </p:nvSpPr>
        <p:spPr>
          <a:xfrm flipV="1">
            <a:off x="3137400" y="3725280"/>
            <a:ext cx="1344240" cy="162684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4" name="Line 22"/>
          <p:cNvSpPr/>
          <p:nvPr/>
        </p:nvSpPr>
        <p:spPr>
          <a:xfrm flipH="1" flipV="1">
            <a:off x="4780080" y="3725280"/>
            <a:ext cx="1493640" cy="170424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5" name="Line 23"/>
          <p:cNvSpPr/>
          <p:nvPr/>
        </p:nvSpPr>
        <p:spPr>
          <a:xfrm flipV="1">
            <a:off x="3137400" y="3725280"/>
            <a:ext cx="746640" cy="10069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6" name="Line 24"/>
          <p:cNvSpPr/>
          <p:nvPr/>
        </p:nvSpPr>
        <p:spPr>
          <a:xfrm flipH="1" flipV="1">
            <a:off x="5228280" y="3725280"/>
            <a:ext cx="1045440" cy="10069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7" name="Line 25"/>
          <p:cNvSpPr/>
          <p:nvPr/>
        </p:nvSpPr>
        <p:spPr>
          <a:xfrm flipV="1">
            <a:off x="2988000" y="3725280"/>
            <a:ext cx="448200" cy="38736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8" name="Line 26"/>
          <p:cNvSpPr/>
          <p:nvPr/>
        </p:nvSpPr>
        <p:spPr>
          <a:xfrm>
            <a:off x="2988000" y="3492720"/>
            <a:ext cx="4482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89" name="Line 27"/>
          <p:cNvSpPr/>
          <p:nvPr/>
        </p:nvSpPr>
        <p:spPr>
          <a:xfrm flipH="1">
            <a:off x="5825520" y="3415320"/>
            <a:ext cx="448200" cy="7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90" name="Line 28"/>
          <p:cNvSpPr/>
          <p:nvPr/>
        </p:nvSpPr>
        <p:spPr>
          <a:xfrm flipH="1" flipV="1">
            <a:off x="2988000" y="2873160"/>
            <a:ext cx="448200" cy="23220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91" name="Line 29"/>
          <p:cNvSpPr/>
          <p:nvPr/>
        </p:nvSpPr>
        <p:spPr>
          <a:xfrm flipV="1">
            <a:off x="5825520" y="2795760"/>
            <a:ext cx="448200" cy="30960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92" name="Line 30"/>
          <p:cNvSpPr/>
          <p:nvPr/>
        </p:nvSpPr>
        <p:spPr>
          <a:xfrm>
            <a:off x="3137400" y="1788480"/>
            <a:ext cx="1342800" cy="13168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93" name="Line 31"/>
          <p:cNvSpPr/>
          <p:nvPr/>
        </p:nvSpPr>
        <p:spPr>
          <a:xfrm flipH="1">
            <a:off x="4929480" y="1788480"/>
            <a:ext cx="1344240" cy="13168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94" name="Line 32"/>
          <p:cNvSpPr/>
          <p:nvPr/>
        </p:nvSpPr>
        <p:spPr>
          <a:xfrm>
            <a:off x="3137400" y="2485800"/>
            <a:ext cx="894960" cy="61956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  <p:sp>
        <p:nvSpPr>
          <p:cNvPr id="195" name="Line 33"/>
          <p:cNvSpPr/>
          <p:nvPr/>
        </p:nvSpPr>
        <p:spPr>
          <a:xfrm flipH="1">
            <a:off x="5377680" y="2485800"/>
            <a:ext cx="896040" cy="61956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4400" b="1">
                <a:solidFill>
                  <a:srgbClr val="FF0000"/>
                </a:solidFill>
                <a:latin typeface="Times New Roman"/>
                <a:ea typeface="Times New Roman"/>
              </a:rPr>
              <a:t>Развивающая среда
</a:t>
            </a:r>
            <a:r>
              <a:rPr lang="es-ES" sz="2400" b="1">
                <a:solidFill>
                  <a:srgbClr val="00B050"/>
                </a:solidFill>
                <a:latin typeface="Arial"/>
                <a:ea typeface="Times New Roman"/>
              </a:rPr>
              <a:t>Полифункциональна, трансформируема, вариативна, насыщена, доступна и безопасна.</a:t>
            </a:r>
            <a:r>
              <a:rPr lang="es-ES" sz="2400">
                <a:solidFill>
                  <a:srgbClr val="00B050"/>
                </a:solidFill>
                <a:latin typeface="Arial"/>
                <a:ea typeface="Times New Roman"/>
              </a:rPr>
              <a:t> </a:t>
            </a:r>
            <a:endParaRPr/>
          </a:p>
        </p:txBody>
      </p:sp>
      <p:pic>
        <p:nvPicPr>
          <p:cNvPr id="3" name="Рисунок 2" descr="C:\Users\Никитинская\Desktop\Новая папка (2)\P91009-06335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88" t="24951" r="3511" b="6905"/>
          <a:stretch/>
        </p:blipFill>
        <p:spPr bwMode="auto">
          <a:xfrm>
            <a:off x="210098" y="1605866"/>
            <a:ext cx="4181793" cy="5072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C:\Users\Никитинская\Desktop\Новая папка (2)\P91009-0637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5" t="11283" r="12108" b="14033"/>
          <a:stretch/>
        </p:blipFill>
        <p:spPr bwMode="auto">
          <a:xfrm>
            <a:off x="5467750" y="1605865"/>
            <a:ext cx="2433955" cy="2974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C:\Users\Никитинская\Desktop\Новая папка (2)\P91009-06325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6" t="67161"/>
          <a:stretch/>
        </p:blipFill>
        <p:spPr bwMode="auto">
          <a:xfrm>
            <a:off x="4682657" y="4768751"/>
            <a:ext cx="4225816" cy="1909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Никитинская\Desktop\Новая папка (2)\P91009-0631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02" b="11619"/>
          <a:stretch/>
        </p:blipFill>
        <p:spPr bwMode="auto">
          <a:xfrm>
            <a:off x="165966" y="121920"/>
            <a:ext cx="2688070" cy="3147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 descr="C:\Users\Никитинская\Desktop\Новая папка (2)\P91009-0631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56" r="15330" b="15241"/>
          <a:stretch/>
        </p:blipFill>
        <p:spPr bwMode="auto">
          <a:xfrm>
            <a:off x="165966" y="3408218"/>
            <a:ext cx="2688070" cy="32802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C:\Users\Никитинская\Desktop\Новая папка (2)\P91009-06322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5" t="11954" b="8927"/>
          <a:stretch/>
        </p:blipFill>
        <p:spPr bwMode="auto">
          <a:xfrm>
            <a:off x="6248399" y="121919"/>
            <a:ext cx="2604655" cy="3147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Никитинская\Desktop\Новая папка (2)\P91009-06323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1" t="15715" b="12821"/>
          <a:stretch/>
        </p:blipFill>
        <p:spPr bwMode="auto">
          <a:xfrm>
            <a:off x="3377449" y="121920"/>
            <a:ext cx="2389101" cy="31477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C:\Users\Никитинская\Desktop\Новая папка (2)\P91009-06322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66" t="24715" b="12021"/>
          <a:stretch/>
        </p:blipFill>
        <p:spPr bwMode="auto">
          <a:xfrm>
            <a:off x="3155488" y="3408219"/>
            <a:ext cx="2829676" cy="32802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C:\Users\Никитинская\Desktop\Новая папка (2)\P91009-06331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579"/>
          <a:stretch/>
        </p:blipFill>
        <p:spPr bwMode="auto">
          <a:xfrm>
            <a:off x="6123709" y="3796146"/>
            <a:ext cx="2881746" cy="2432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461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0" y="274680"/>
            <a:ext cx="914400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1400" b="1" dirty="0">
                <a:solidFill>
                  <a:srgbClr val="000000"/>
                </a:solidFill>
                <a:latin typeface="Arial"/>
              </a:rPr>
              <a:t>
</a:t>
            </a:r>
            <a:r>
              <a:rPr lang="es-ES" sz="2000" b="1" i="1" dirty="0">
                <a:solidFill>
                  <a:srgbClr val="FF0000"/>
                </a:solidFill>
                <a:latin typeface="Times New Roman"/>
              </a:rPr>
              <a:t>Чтобы здоровым </a:t>
            </a:r>
            <a:r>
              <a:rPr lang="es-ES" sz="2000" b="1" i="1">
                <a:solidFill>
                  <a:srgbClr val="FF0000"/>
                </a:solidFill>
                <a:latin typeface="Times New Roman"/>
              </a:rPr>
              <a:t>быть </a:t>
            </a:r>
            <a:r>
              <a:rPr lang="es-ES" sz="2000" b="1" i="1" smtClean="0">
                <a:solidFill>
                  <a:srgbClr val="FF0000"/>
                </a:solidFill>
                <a:latin typeface="Times New Roman"/>
              </a:rPr>
              <a:t>сполна</a:t>
            </a:r>
            <a:r>
              <a:rPr lang="es-ES" sz="2000" b="1" i="1" dirty="0">
                <a:solidFill>
                  <a:srgbClr val="FF0000"/>
                </a:solidFill>
                <a:latin typeface="Times New Roman"/>
              </a:rPr>
              <a:t>
Физкультура всем нужна. </a:t>
            </a:r>
            <a:r>
              <a:rPr lang="es-ES" sz="2000" b="1" i="1" dirty="0" smtClean="0">
                <a:solidFill>
                  <a:srgbClr val="FF0000"/>
                </a:solidFill>
                <a:latin typeface="Times New Roman"/>
              </a:rPr>
              <a:t>Для </a:t>
            </a:r>
            <a:r>
              <a:rPr lang="es-ES" sz="2000" b="1" i="1" dirty="0">
                <a:solidFill>
                  <a:srgbClr val="FF0000"/>
                </a:solidFill>
                <a:latin typeface="Times New Roman"/>
              </a:rPr>
              <a:t>начала по </a:t>
            </a:r>
            <a:r>
              <a:rPr lang="es-ES" sz="2000" b="1" i="1" dirty="0" smtClean="0">
                <a:solidFill>
                  <a:srgbClr val="FF0000"/>
                </a:solidFill>
                <a:latin typeface="Times New Roman"/>
              </a:rPr>
              <a:t>порядку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s-ES" sz="2000" b="1" i="1" dirty="0" smtClean="0">
                <a:solidFill>
                  <a:srgbClr val="FF0000"/>
                </a:solidFill>
                <a:latin typeface="Times New Roman"/>
              </a:rPr>
              <a:t>- </a:t>
            </a:r>
            <a:r>
              <a:rPr lang="es-ES" sz="2000" b="1" i="1" dirty="0">
                <a:solidFill>
                  <a:srgbClr val="FF0000"/>
                </a:solidFill>
                <a:latin typeface="Times New Roman"/>
              </a:rPr>
              <a:t>утром делаем зарядку
</a:t>
            </a:r>
            <a:endParaRPr dirty="0"/>
          </a:p>
        </p:txBody>
      </p:sp>
      <p:pic>
        <p:nvPicPr>
          <p:cNvPr id="3" name="Рисунок 2" descr="C:\Users\Никитинская\Desktop\Новая папка (2)\IMG-7fa08702ac47063a7ba12d126545adf2-V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88" b="29135"/>
          <a:stretch/>
        </p:blipFill>
        <p:spPr bwMode="auto">
          <a:xfrm>
            <a:off x="249003" y="4203585"/>
            <a:ext cx="3270250" cy="2440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C:\Users\Никитинская\Desktop\Новая папка (2)\IMG-9bba302d958abacad8020b2cfbbef7c6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89" b="29035"/>
          <a:stretch/>
        </p:blipFill>
        <p:spPr bwMode="auto">
          <a:xfrm>
            <a:off x="4572000" y="4350327"/>
            <a:ext cx="3408218" cy="2396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Никитинская\Desktop\Новая папка (2)\IMG-9deff2b2c7194a40dd37f70a1e5366c3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89" b="29236"/>
          <a:stretch/>
        </p:blipFill>
        <p:spPr bwMode="auto">
          <a:xfrm>
            <a:off x="249003" y="1262900"/>
            <a:ext cx="3215012" cy="2683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C:\Users\Никитинская\Desktop\Новая папка (2)\IMG-29a2a7a8ae9a2606fc55ba85ae4d2009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91" b="29841"/>
          <a:stretch/>
        </p:blipFill>
        <p:spPr bwMode="auto">
          <a:xfrm>
            <a:off x="3847306" y="1201565"/>
            <a:ext cx="4649787" cy="2960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685800" y="404640"/>
            <a:ext cx="8134200" cy="791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2800">
                <a:solidFill>
                  <a:srgbClr val="FF0000"/>
                </a:solidFill>
                <a:latin typeface="Arial"/>
              </a:rPr>
              <a:t>Культурно гигиенические навыки</a:t>
            </a:r>
            <a:endParaRPr/>
          </a:p>
        </p:txBody>
      </p:sp>
      <p:sp>
        <p:nvSpPr>
          <p:cNvPr id="207" name="CustomShape 2"/>
          <p:cNvSpPr/>
          <p:nvPr/>
        </p:nvSpPr>
        <p:spPr>
          <a:xfrm>
            <a:off x="3348000" y="2274840"/>
            <a:ext cx="2736000" cy="28346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Times New Roman"/>
              </a:rPr>
              <a:t>Теплою водою 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Times New Roman"/>
              </a:rPr>
              <a:t>Ручки чисто мою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Times New Roman"/>
              </a:rPr>
              <a:t>В руки мыло я возьму 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Times New Roman"/>
              </a:rPr>
              <a:t>И ладошки им потру.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Times New Roman"/>
              </a:rPr>
              <a:t>Полотенце Дашино,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Times New Roman"/>
              </a:rPr>
              <a:t>Тема не возьмет: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Times New Roman"/>
              </a:rPr>
              <a:t>С птичкой он не спутает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i="1">
                <a:solidFill>
                  <a:srgbClr val="FF0000"/>
                </a:solidFill>
                <a:latin typeface="Times New Roman"/>
              </a:rPr>
              <a:t>Синий самолет. </a:t>
            </a:r>
            <a:endParaRPr/>
          </a:p>
        </p:txBody>
      </p:sp>
      <p:pic>
        <p:nvPicPr>
          <p:cNvPr id="4" name="Рисунок 3" descr="C:\Users\Никитинская\Desktop\Новая папка (2)\IMG-3e6903dc4ba50db28b0a8b597fd62fb2-V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11"/>
          <a:stretch/>
        </p:blipFill>
        <p:spPr bwMode="auto">
          <a:xfrm>
            <a:off x="139352" y="1514672"/>
            <a:ext cx="3208648" cy="4525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Никитинская\Desktop\Новая папка (2)\IMG-ddb7a48f4d642a9708c30b63be242b50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46" t="20007"/>
          <a:stretch/>
        </p:blipFill>
        <p:spPr bwMode="auto">
          <a:xfrm>
            <a:off x="5957455" y="1488709"/>
            <a:ext cx="3020289" cy="4551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457200" y="0"/>
            <a:ext cx="8229240" cy="8362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3600" b="1">
                <a:solidFill>
                  <a:srgbClr val="FF0000"/>
                </a:solidFill>
                <a:latin typeface="Arial"/>
              </a:rPr>
              <a:t>Дыхательная гимнастика</a:t>
            </a:r>
            <a:endParaRPr/>
          </a:p>
        </p:txBody>
      </p:sp>
      <p:pic>
        <p:nvPicPr>
          <p:cNvPr id="3" name="Рисунок 2" descr="C:\Users\Никитинская\Desktop\Новая папка (2)\IMG_20200124_10155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28" t="26326" b="23841"/>
          <a:stretch/>
        </p:blipFill>
        <p:spPr bwMode="auto">
          <a:xfrm>
            <a:off x="180109" y="836280"/>
            <a:ext cx="2701636" cy="35417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Никитинская\Desktop\Новая папка (2)\IMG-376e391fc8f545fd0b8b341e7014a026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89" b="29236"/>
          <a:stretch/>
        </p:blipFill>
        <p:spPr bwMode="auto">
          <a:xfrm>
            <a:off x="3263401" y="3227942"/>
            <a:ext cx="4217052" cy="3464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C:\Users\Никитинская\Desktop\Новая папка (2)\IMG-879e2a61ef1bef09e3ca7c55b91a11d0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801" b="35277"/>
          <a:stretch/>
        </p:blipFill>
        <p:spPr bwMode="auto">
          <a:xfrm>
            <a:off x="3020493" y="674327"/>
            <a:ext cx="3408016" cy="2513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C:\Users\Никитинская\Desktop\Новая папка (2)\IMG-52980f07141eb31c9a69454d66bf90d2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10" t="28788" r="15330" b="34472"/>
          <a:stretch/>
        </p:blipFill>
        <p:spPr bwMode="auto">
          <a:xfrm>
            <a:off x="411462" y="4525657"/>
            <a:ext cx="2105892" cy="21660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C:\Users\Никитинская\Desktop\Новая папка (2)\IMG-b1ec164d4376425f3669818e21130edc-V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1" t="28888" r="15330" b="34471"/>
          <a:stretch/>
        </p:blipFill>
        <p:spPr bwMode="auto">
          <a:xfrm>
            <a:off x="6567257" y="1065285"/>
            <a:ext cx="2410488" cy="2122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\Desktop\фотки с тел\IMG-5cac2fa868f3999f2f97834766e2205a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8270" y="694063"/>
            <a:ext cx="4263528" cy="577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\Desktop\фотки с тел\IMG-9b853f5e229558c83201aaef1130c02b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33" y="222794"/>
            <a:ext cx="4324749" cy="318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Никитинская\Desktop\Новая папка (2)\IMG_20200124_1018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406" y="3558448"/>
            <a:ext cx="4053172" cy="3161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707040" y="332640"/>
            <a:ext cx="8229240" cy="18720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3600" b="1">
                <a:solidFill>
                  <a:srgbClr val="FF0000"/>
                </a:solidFill>
                <a:latin typeface="Arial"/>
              </a:rPr>
              <a:t>Зрительная гимнастика
                      </a:t>
            </a:r>
            <a:r>
              <a:rPr lang="es-ES" b="1">
                <a:solidFill>
                  <a:srgbClr val="00B050"/>
                </a:solidFill>
                <a:latin typeface="Arial"/>
              </a:rPr>
              <a:t>Р</a:t>
            </a:r>
            <a:r>
              <a:rPr lang="es-ES">
                <a:solidFill>
                  <a:srgbClr val="00B050"/>
                </a:solidFill>
                <a:latin typeface="Arial"/>
              </a:rPr>
              <a:t>аз –налево, два – направо,
                                             Три –наверх, четыре — вниз.
                                           А теперь по кругу смотрим,
                                        Чтобы лучше видеть мир.</a:t>
            </a:r>
            <a:endParaRPr/>
          </a:p>
        </p:txBody>
      </p:sp>
      <p:pic>
        <p:nvPicPr>
          <p:cNvPr id="1027" name="Picture 3" descr="C:\Users\Елена\Desktop\a2c58d6efbf70233b1ad5d813f3b3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446" y="4135813"/>
            <a:ext cx="3381137" cy="2530024"/>
          </a:xfrm>
          <a:prstGeom prst="rect">
            <a:avLst/>
          </a:prstGeom>
          <a:noFill/>
        </p:spPr>
      </p:pic>
      <p:pic>
        <p:nvPicPr>
          <p:cNvPr id="1028" name="Picture 4" descr="C:\Users\Елена\Desktop\89463640.jpg"/>
          <p:cNvPicPr>
            <a:picLocks noChangeAspect="1" noChangeArrowheads="1"/>
          </p:cNvPicPr>
          <p:nvPr/>
        </p:nvPicPr>
        <p:blipFill>
          <a:blip r:embed="rId3" cstate="print"/>
          <a:srcRect l="19103" t="4493" r="20235" b="3959"/>
          <a:stretch>
            <a:fillRect/>
          </a:stretch>
        </p:blipFill>
        <p:spPr bwMode="auto">
          <a:xfrm>
            <a:off x="6246563" y="2295430"/>
            <a:ext cx="2765234" cy="3163427"/>
          </a:xfrm>
          <a:prstGeom prst="rect">
            <a:avLst/>
          </a:prstGeom>
          <a:noFill/>
        </p:spPr>
      </p:pic>
      <p:pic>
        <p:nvPicPr>
          <p:cNvPr id="1029" name="Picture 5" descr="C:\Users\Елена\Desktop\oftalmotrenazh-v-detskom-sadu-768x5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7768" y="4153359"/>
            <a:ext cx="3117774" cy="2467777"/>
          </a:xfrm>
          <a:prstGeom prst="rect">
            <a:avLst/>
          </a:prstGeom>
          <a:noFill/>
        </p:spPr>
      </p:pic>
      <p:pic>
        <p:nvPicPr>
          <p:cNvPr id="1026" name="Picture 2" descr="C:\Users\Елена\Desktop\gimnastika-glaz-pri-blizorukosti-dlya-detej.jpg"/>
          <p:cNvPicPr>
            <a:picLocks noChangeAspect="1" noChangeArrowheads="1"/>
          </p:cNvPicPr>
          <p:nvPr/>
        </p:nvPicPr>
        <p:blipFill>
          <a:blip r:embed="rId5" cstate="print"/>
          <a:srcRect l="4313" t="8216" r="13566" b="7123"/>
          <a:stretch>
            <a:fillRect/>
          </a:stretch>
        </p:blipFill>
        <p:spPr bwMode="auto">
          <a:xfrm>
            <a:off x="246042" y="881349"/>
            <a:ext cx="4127653" cy="3095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457200" y="0"/>
            <a:ext cx="8229240" cy="9075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3600" dirty="0">
                <a:solidFill>
                  <a:srgbClr val="FF0000"/>
                </a:solidFill>
                <a:latin typeface="Times New Roman"/>
              </a:rPr>
              <a:t>Элементы песочной </a:t>
            </a:r>
            <a:r>
              <a:rPr lang="es-ES" sz="3600" dirty="0" smtClean="0">
                <a:solidFill>
                  <a:srgbClr val="FF0000"/>
                </a:solidFill>
                <a:latin typeface="Times New Roman"/>
              </a:rPr>
              <a:t>терапии</a:t>
            </a:r>
            <a:endParaRPr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24" t="5408" r="23036" b="10896"/>
          <a:stretch/>
        </p:blipFill>
        <p:spPr bwMode="auto">
          <a:xfrm>
            <a:off x="232309" y="755159"/>
            <a:ext cx="3082145" cy="2604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1" t="3819" r="54895" b="8674"/>
          <a:stretch/>
        </p:blipFill>
        <p:spPr bwMode="auto">
          <a:xfrm>
            <a:off x="855762" y="3512271"/>
            <a:ext cx="2458692" cy="3207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91" t="4137" r="9611" b="8356"/>
          <a:stretch/>
        </p:blipFill>
        <p:spPr bwMode="auto">
          <a:xfrm>
            <a:off x="3724922" y="755159"/>
            <a:ext cx="3132607" cy="3837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5" t="4772" r="22857" b="8659"/>
          <a:stretch/>
        </p:blipFill>
        <p:spPr bwMode="auto">
          <a:xfrm>
            <a:off x="4973782" y="3512271"/>
            <a:ext cx="3859099" cy="3207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395640" y="188640"/>
            <a:ext cx="8229240" cy="59371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rgbClr val="FF0000"/>
                </a:solidFill>
                <a:latin typeface="Times New Roman"/>
              </a:rPr>
              <a:t>Актуальность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es-ES" sz="2000" dirty="0">
                <a:solidFill>
                  <a:srgbClr val="000000"/>
                </a:solidFill>
                <a:latin typeface="Times New Roman"/>
              </a:rPr>
              <a:t>В настоящее время особую актуальность имеет проблема состояния здоровья и физического развития детей дошкольного возраста. Сохранение и укрепление здоровья подрастающего поколения превращается сейчас в первоочередную социальную проблему. Проблемы детского здоровья нуждаются в новых подходах, доверительных  отношений сотрудников </a:t>
            </a:r>
            <a:r>
              <a:rPr lang="es-ES" sz="2000" dirty="0" smtClean="0">
                <a:solidFill>
                  <a:srgbClr val="000000"/>
                </a:solidFill>
                <a:latin typeface="Times New Roman"/>
              </a:rPr>
              <a:t>МДОУ </a:t>
            </a:r>
            <a:r>
              <a:rPr lang="es-ES" sz="2000" dirty="0">
                <a:solidFill>
                  <a:srgbClr val="000000"/>
                </a:solidFill>
                <a:latin typeface="Times New Roman"/>
              </a:rPr>
              <a:t>с родителями.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es-ES" sz="2000" dirty="0">
                <a:solidFill>
                  <a:srgbClr val="000000"/>
                </a:solidFill>
                <a:latin typeface="Times New Roman"/>
              </a:rPr>
              <a:t>Таким образом, с одной стороны объединить работу педагогов, психологов и родителей, с другой стороны все действия  выполнять системно, что в дальнейшем будет способствовать укреплению и развитию здоровья детей. Отсутствие целенаправленной, системной работы привели  к выбору темы проекта.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457200" y="0"/>
            <a:ext cx="8229240" cy="980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3600" b="1">
                <a:solidFill>
                  <a:srgbClr val="FF0000"/>
                </a:solidFill>
                <a:latin typeface="Arial"/>
              </a:rPr>
              <a:t>Пальчиковая гимнастика</a:t>
            </a:r>
            <a:endParaRPr/>
          </a:p>
        </p:txBody>
      </p:sp>
      <p:pic>
        <p:nvPicPr>
          <p:cNvPr id="3" name="Рисунок 2" descr="C:\Users\Никитинская\Desktop\Новая папка (2)\IMG_20200124_0937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20" t="10256"/>
          <a:stretch/>
        </p:blipFill>
        <p:spPr bwMode="auto">
          <a:xfrm>
            <a:off x="216322" y="817051"/>
            <a:ext cx="3099756" cy="2664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C:\Users\Никитинская\Desktop\Новая папка (2)\IMG_20200124_09383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2" t="13163" r="21055" b="7185"/>
          <a:stretch/>
        </p:blipFill>
        <p:spPr bwMode="auto">
          <a:xfrm>
            <a:off x="418642" y="3635566"/>
            <a:ext cx="2214390" cy="3007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Елена\Desktop\фотки тел 1\IMG_20200124_0939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3491" y="1565564"/>
            <a:ext cx="3240164" cy="478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фотки тел 1\IMG-cb1926116776af8abdca599a94fd2a92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1723" y="3356050"/>
            <a:ext cx="2769367" cy="208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457200" y="274680"/>
            <a:ext cx="8229240" cy="81599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4400" dirty="0">
                <a:solidFill>
                  <a:srgbClr val="FF0000"/>
                </a:solidFill>
                <a:latin typeface="Arial"/>
              </a:rPr>
              <a:t>Подвижные игры</a:t>
            </a:r>
            <a:endParaRPr dirty="0"/>
          </a:p>
        </p:txBody>
      </p:sp>
      <p:pic>
        <p:nvPicPr>
          <p:cNvPr id="4098" name="Picture 2" descr="C:\Users\Елена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777" y="4119670"/>
            <a:ext cx="3841214" cy="2562060"/>
          </a:xfrm>
          <a:prstGeom prst="rect">
            <a:avLst/>
          </a:prstGeom>
          <a:noFill/>
        </p:spPr>
      </p:pic>
      <p:pic>
        <p:nvPicPr>
          <p:cNvPr id="4099" name="Picture 3" descr="C:\Users\Елена\Desktop\SAM_3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9101" y="1199806"/>
            <a:ext cx="5426595" cy="2848963"/>
          </a:xfrm>
          <a:prstGeom prst="rect">
            <a:avLst/>
          </a:prstGeom>
          <a:noFill/>
        </p:spPr>
      </p:pic>
      <p:pic>
        <p:nvPicPr>
          <p:cNvPr id="7" name="Рисунок 6" descr="C:\Users\Елена\Desktop\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623" y="3832554"/>
            <a:ext cx="4194006" cy="286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644d2f0aef04f42ed36653f4d5f4485e.jp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690" y="1199721"/>
            <a:ext cx="3235489" cy="249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2919470" y="0"/>
            <a:ext cx="6224529" cy="8362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3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3600" b="1" dirty="0">
                <a:solidFill>
                  <a:srgbClr val="FF0000"/>
                </a:solidFill>
                <a:latin typeface="Arial"/>
              </a:rPr>
              <a:t>Игры на улице</a:t>
            </a:r>
            <a:endParaRPr dirty="0"/>
          </a:p>
        </p:txBody>
      </p:sp>
      <p:pic>
        <p:nvPicPr>
          <p:cNvPr id="3" name="Рисунок 2" descr="C:\Users\Елена\Desktop\фотки тел 1\IMG-7f11471f74d18f0a986b118d267cadb4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607" y="178728"/>
            <a:ext cx="2555914" cy="360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Елена\Desktop\фотки тел 1\IMG-8dd289c8a4353e7bb785401ab835c4f3-V.jpg"/>
          <p:cNvPicPr>
            <a:picLocks noChangeAspect="1" noChangeArrowheads="1"/>
          </p:cNvPicPr>
          <p:nvPr/>
        </p:nvPicPr>
        <p:blipFill>
          <a:blip r:embed="rId3" cstate="print"/>
          <a:srcRect t="29083" b="29560"/>
          <a:stretch>
            <a:fillRect/>
          </a:stretch>
        </p:blipFill>
        <p:spPr bwMode="auto">
          <a:xfrm>
            <a:off x="5296703" y="3988107"/>
            <a:ext cx="3684196" cy="2710149"/>
          </a:xfrm>
          <a:prstGeom prst="rect">
            <a:avLst/>
          </a:prstGeom>
          <a:noFill/>
        </p:spPr>
      </p:pic>
      <p:pic>
        <p:nvPicPr>
          <p:cNvPr id="2051" name="Picture 3" descr="C:\Users\Елена\Desktop\фотки тел 1\IMG-8e3620542619167001aad0e5741caead-V.jpg"/>
          <p:cNvPicPr>
            <a:picLocks noChangeAspect="1" noChangeArrowheads="1"/>
          </p:cNvPicPr>
          <p:nvPr/>
        </p:nvPicPr>
        <p:blipFill>
          <a:blip r:embed="rId4" cstate="print"/>
          <a:srcRect t="34545" b="34502"/>
          <a:stretch>
            <a:fillRect/>
          </a:stretch>
        </p:blipFill>
        <p:spPr bwMode="auto">
          <a:xfrm>
            <a:off x="145577" y="3916497"/>
            <a:ext cx="5052652" cy="278175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t="29739" b="34279"/>
          <a:stretch>
            <a:fillRect/>
          </a:stretch>
        </p:blipFill>
        <p:spPr bwMode="auto">
          <a:xfrm>
            <a:off x="3460540" y="787705"/>
            <a:ext cx="4702959" cy="300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6429" y="1"/>
            <a:ext cx="5783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/>
              </a:rPr>
              <a:t>Сюжетно - ролевые игры</a:t>
            </a:r>
            <a:endParaRPr lang="ru-RU" sz="3200" dirty="0"/>
          </a:p>
        </p:txBody>
      </p:sp>
      <p:pic>
        <p:nvPicPr>
          <p:cNvPr id="3074" name="Picture 2" descr="C:\Users\Елена\Desktop\фотки тел 1\IMG-27a4ae6cd4a80012ff2a022d303e3a91-V.jpg"/>
          <p:cNvPicPr>
            <a:picLocks noChangeAspect="1" noChangeArrowheads="1"/>
          </p:cNvPicPr>
          <p:nvPr/>
        </p:nvPicPr>
        <p:blipFill>
          <a:blip r:embed="rId2" cstate="print"/>
          <a:srcRect t="13043" b="13606"/>
          <a:stretch>
            <a:fillRect/>
          </a:stretch>
        </p:blipFill>
        <p:spPr bwMode="auto">
          <a:xfrm>
            <a:off x="187287" y="649995"/>
            <a:ext cx="3106756" cy="4053305"/>
          </a:xfrm>
          <a:prstGeom prst="rect">
            <a:avLst/>
          </a:prstGeom>
          <a:noFill/>
        </p:spPr>
      </p:pic>
      <p:pic>
        <p:nvPicPr>
          <p:cNvPr id="3075" name="Picture 3" descr="C:\Users\Елена\Desktop\фотки тел 1\IMG-69a7318d3f1c5a2426bfe366827c6e7a-V.jpg"/>
          <p:cNvPicPr>
            <a:picLocks noChangeAspect="1" noChangeArrowheads="1"/>
          </p:cNvPicPr>
          <p:nvPr/>
        </p:nvPicPr>
        <p:blipFill>
          <a:blip r:embed="rId3" cstate="print"/>
          <a:srcRect t="13129" b="14126"/>
          <a:stretch>
            <a:fillRect/>
          </a:stretch>
        </p:blipFill>
        <p:spPr bwMode="auto">
          <a:xfrm>
            <a:off x="2542167" y="2225407"/>
            <a:ext cx="3431384" cy="4439798"/>
          </a:xfrm>
          <a:prstGeom prst="rect">
            <a:avLst/>
          </a:prstGeom>
          <a:noFill/>
        </p:spPr>
      </p:pic>
      <p:pic>
        <p:nvPicPr>
          <p:cNvPr id="3076" name="Picture 4" descr="C:\Users\Елена\Desktop\фотки тел 1\IMG-72de1828cfd0b6365104e9f3db86ab77-V.jpg"/>
          <p:cNvPicPr>
            <a:picLocks noChangeAspect="1" noChangeArrowheads="1"/>
          </p:cNvPicPr>
          <p:nvPr/>
        </p:nvPicPr>
        <p:blipFill>
          <a:blip r:embed="rId4" cstate="print"/>
          <a:srcRect t="13411" b="14278"/>
          <a:stretch>
            <a:fillRect/>
          </a:stretch>
        </p:blipFill>
        <p:spPr bwMode="auto">
          <a:xfrm>
            <a:off x="5598980" y="594912"/>
            <a:ext cx="3357734" cy="4318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457200" y="260640"/>
            <a:ext cx="8229240" cy="359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3600" b="1" dirty="0">
                <a:solidFill>
                  <a:srgbClr val="000000"/>
                </a:solidFill>
                <a:latin typeface="Arial"/>
              </a:rPr>
              <a:t>
</a:t>
            </a:r>
            <a:r>
              <a:rPr lang="es-ES" sz="3600" b="1" dirty="0">
                <a:solidFill>
                  <a:srgbClr val="FF0000"/>
                </a:solidFill>
                <a:latin typeface="Arial"/>
              </a:rPr>
              <a:t>Гимнастика </a:t>
            </a:r>
            <a:r>
              <a:rPr lang="es-ES" sz="3600" b="1" dirty="0" smtClean="0">
                <a:solidFill>
                  <a:srgbClr val="FF0000"/>
                </a:solidFill>
                <a:latin typeface="Arial"/>
              </a:rPr>
              <a:t>пробуждения</a:t>
            </a:r>
            <a:r>
              <a:rPr lang="ru-RU" sz="3600" b="1" dirty="0" smtClean="0">
                <a:solidFill>
                  <a:srgbClr val="FF0000"/>
                </a:solidFill>
                <a:latin typeface="Arial"/>
              </a:rPr>
              <a:t>, закаливание</a:t>
            </a:r>
            <a:endParaRPr dirty="0"/>
          </a:p>
        </p:txBody>
      </p:sp>
      <p:sp>
        <p:nvSpPr>
          <p:cNvPr id="238" name="CustomShape 2"/>
          <p:cNvSpPr/>
          <p:nvPr/>
        </p:nvSpPr>
        <p:spPr>
          <a:xfrm>
            <a:off x="4561560" y="1484640"/>
            <a:ext cx="4124880" cy="19191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i="1" dirty="0">
                <a:solidFill>
                  <a:srgbClr val="00B050"/>
                </a:solidFill>
                <a:latin typeface="Times New Roman"/>
              </a:rPr>
              <a:t>После сна, как все проснулись, улыбнулись, потянулись, мы по коврикам прошлись, закаляйся,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400" b="1" i="1" dirty="0">
                <a:solidFill>
                  <a:srgbClr val="00B050"/>
                </a:solidFill>
                <a:latin typeface="Times New Roman"/>
              </a:rPr>
              <a:t> не ленись!</a:t>
            </a:r>
            <a:endParaRPr dirty="0"/>
          </a:p>
        </p:txBody>
      </p:sp>
      <p:pic>
        <p:nvPicPr>
          <p:cNvPr id="5" name="Рисунок 4" descr="C:\Users\Елена\AppData\Local\Microsoft\Windows\Temporary Internet Files\Content.Word\IMG-1169c4e5856475bdf262cb723636f266-V.JPG"/>
          <p:cNvPicPr/>
          <p:nvPr/>
        </p:nvPicPr>
        <p:blipFill>
          <a:blip r:embed="rId2" cstate="print"/>
          <a:srcRect l="18109" t="33826" b="10127"/>
          <a:stretch>
            <a:fillRect/>
          </a:stretch>
        </p:blipFill>
        <p:spPr bwMode="auto">
          <a:xfrm>
            <a:off x="199520" y="1291776"/>
            <a:ext cx="4295362" cy="232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AppData\Local\Microsoft\Windows\Temporary Internet Files\Content.Word\IMG-173c2ce74dd92fb3108cca9f5d53e5f0-V.JPG"/>
          <p:cNvPicPr/>
          <p:nvPr/>
        </p:nvPicPr>
        <p:blipFill>
          <a:blip r:embed="rId3" cstate="print"/>
          <a:srcRect l="13544" t="33272" r="12866" b="9770"/>
          <a:stretch>
            <a:fillRect/>
          </a:stretch>
        </p:blipFill>
        <p:spPr bwMode="auto">
          <a:xfrm>
            <a:off x="135077" y="3800819"/>
            <a:ext cx="4359805" cy="292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6432" y="3476335"/>
            <a:ext cx="2017568" cy="2690091"/>
          </a:xfrm>
          <a:prstGeom prst="rect">
            <a:avLst/>
          </a:prstGeom>
        </p:spPr>
      </p:pic>
      <p:pic>
        <p:nvPicPr>
          <p:cNvPr id="4" name="Рисунок 3" descr="C:\Users\Елена\Desktop\фотки тел 1\IMG-414a43ec0628d386c72d6f3d11abf75b-V.jpg"/>
          <p:cNvPicPr/>
          <p:nvPr/>
        </p:nvPicPr>
        <p:blipFill>
          <a:blip r:embed="rId5" cstate="print"/>
          <a:srcRect l="11735" t="34027" r="12332" b="28980"/>
          <a:stretch>
            <a:fillRect/>
          </a:stretch>
        </p:blipFill>
        <p:spPr bwMode="auto">
          <a:xfrm>
            <a:off x="6151418" y="4821381"/>
            <a:ext cx="2838346" cy="188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457200" y="189000"/>
            <a:ext cx="8229240" cy="59367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>
                <a:solidFill>
                  <a:srgbClr val="FF0000"/>
                </a:solidFill>
                <a:latin typeface="Arial"/>
              </a:rPr>
              <a:t>Наши досуги, праздники, развлечения</a:t>
            </a:r>
            <a:endParaRPr/>
          </a:p>
        </p:txBody>
      </p:sp>
      <p:pic>
        <p:nvPicPr>
          <p:cNvPr id="3" name="Рисунок 2" descr="C:\Users\Lenovo\Desktop\Фото на статью\фото\DSC010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07" r="13930" b="24355"/>
          <a:stretch/>
        </p:blipFill>
        <p:spPr bwMode="auto">
          <a:xfrm>
            <a:off x="168541" y="938645"/>
            <a:ext cx="2576585" cy="2529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C:\Users\Lenovo\Desktop\Фото на статью\IMG-f3607a05b855c2fb2e18d20e59eb90a6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1745" y="938645"/>
            <a:ext cx="3091491" cy="267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Елена\Desktop\Газета\Фото на статью\Масленица\P90307-100455.jpg"/>
          <p:cNvPicPr/>
          <p:nvPr/>
        </p:nvPicPr>
        <p:blipFill>
          <a:blip r:embed="rId4" cstate="print"/>
          <a:srcRect t="18750" b="7933"/>
          <a:stretch>
            <a:fillRect/>
          </a:stretch>
        </p:blipFill>
        <p:spPr bwMode="auto">
          <a:xfrm>
            <a:off x="157912" y="3992706"/>
            <a:ext cx="2723833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Газета\Фото на статью\8 марта\IMG-bb322717c96f5ee69abf767607331687-V.jpg"/>
          <p:cNvPicPr/>
          <p:nvPr/>
        </p:nvPicPr>
        <p:blipFill>
          <a:blip r:embed="rId5" cstate="print"/>
          <a:srcRect b="11940"/>
          <a:stretch>
            <a:fillRect/>
          </a:stretch>
        </p:blipFill>
        <p:spPr bwMode="auto">
          <a:xfrm>
            <a:off x="5419348" y="4475018"/>
            <a:ext cx="3566379" cy="21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Газета\Фото на статью\9 мая\P90508-102902.jpg"/>
          <p:cNvPicPr/>
          <p:nvPr/>
        </p:nvPicPr>
        <p:blipFill>
          <a:blip r:embed="rId6" cstate="print"/>
          <a:srcRect t="18659" b="8045"/>
          <a:stretch>
            <a:fillRect/>
          </a:stretch>
        </p:blipFill>
        <p:spPr bwMode="auto">
          <a:xfrm>
            <a:off x="6109855" y="1454727"/>
            <a:ext cx="2771848" cy="282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Газета\Фото на статью\Летняя дискотека шоу\P90618-100513.jpg"/>
          <p:cNvPicPr/>
          <p:nvPr/>
        </p:nvPicPr>
        <p:blipFill>
          <a:blip r:embed="rId7" cstate="print"/>
          <a:srcRect t="14691" b="7846"/>
          <a:stretch>
            <a:fillRect/>
          </a:stretch>
        </p:blipFill>
        <p:spPr bwMode="auto">
          <a:xfrm>
            <a:off x="2994804" y="3992705"/>
            <a:ext cx="2256069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4400">
                <a:solidFill>
                  <a:srgbClr val="FF0000"/>
                </a:solidFill>
                <a:latin typeface="Arial"/>
              </a:rPr>
              <a:t>Физкультурные занятия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91" b="30909"/>
          <a:stretch/>
        </p:blipFill>
        <p:spPr>
          <a:xfrm>
            <a:off x="355542" y="1237209"/>
            <a:ext cx="3978322" cy="27484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93" b="29899"/>
          <a:stretch/>
        </p:blipFill>
        <p:spPr>
          <a:xfrm>
            <a:off x="4899833" y="1237209"/>
            <a:ext cx="3786607" cy="2748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89" b="29899"/>
          <a:stretch/>
        </p:blipFill>
        <p:spPr>
          <a:xfrm>
            <a:off x="457200" y="4104493"/>
            <a:ext cx="3643745" cy="2593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89" b="29697"/>
          <a:stretch/>
        </p:blipFill>
        <p:spPr>
          <a:xfrm>
            <a:off x="5001888" y="4104493"/>
            <a:ext cx="3520330" cy="2593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457200" y="0"/>
            <a:ext cx="8229240" cy="8362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4400" b="1">
                <a:solidFill>
                  <a:srgbClr val="FF0000"/>
                </a:solidFill>
                <a:latin typeface="Arial"/>
              </a:rPr>
              <a:t>Работа с родителями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96" b="35757"/>
          <a:stretch/>
        </p:blipFill>
        <p:spPr>
          <a:xfrm>
            <a:off x="161597" y="836280"/>
            <a:ext cx="2937532" cy="1815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485" b="34949"/>
          <a:stretch/>
        </p:blipFill>
        <p:spPr>
          <a:xfrm>
            <a:off x="3397136" y="867953"/>
            <a:ext cx="2742767" cy="1783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92" b="34546"/>
          <a:stretch/>
        </p:blipFill>
        <p:spPr>
          <a:xfrm>
            <a:off x="161597" y="2892799"/>
            <a:ext cx="2937532" cy="18894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91" b="34747"/>
          <a:stretch/>
        </p:blipFill>
        <p:spPr>
          <a:xfrm>
            <a:off x="3389946" y="2881071"/>
            <a:ext cx="2801274" cy="1901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91" b="34747"/>
          <a:stretch/>
        </p:blipFill>
        <p:spPr>
          <a:xfrm>
            <a:off x="1536882" y="4923837"/>
            <a:ext cx="2747858" cy="1767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91" b="34343"/>
          <a:stretch/>
        </p:blipFill>
        <p:spPr>
          <a:xfrm>
            <a:off x="6359236" y="919122"/>
            <a:ext cx="2664094" cy="1732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95" b="30707"/>
          <a:stretch/>
        </p:blipFill>
        <p:spPr>
          <a:xfrm>
            <a:off x="5179533" y="3997035"/>
            <a:ext cx="3855697" cy="2729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2400">
                <a:solidFill>
                  <a:srgbClr val="000000"/>
                </a:solidFill>
                <a:latin typeface="Arial"/>
              </a:rPr>
              <a:t>
</a:t>
            </a:r>
            <a:endParaRPr/>
          </a:p>
        </p:txBody>
      </p:sp>
      <p:sp>
        <p:nvSpPr>
          <p:cNvPr id="253" name="TextShape 2"/>
          <p:cNvSpPr txBox="1"/>
          <p:nvPr/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2800" b="1" dirty="0">
                <a:solidFill>
                  <a:srgbClr val="FF0000"/>
                </a:solidFill>
                <a:latin typeface="Arial"/>
              </a:rPr>
              <a:t>Перспективы дальнейшей работы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es-ES" sz="2400" dirty="0">
                <a:solidFill>
                  <a:srgbClr val="000000"/>
                </a:solidFill>
                <a:latin typeface="Arial"/>
              </a:rPr>
              <a:t>Активно вести пропаганду здорового образа жизни и взаимодействовать с семьями;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es-ES" sz="2400" dirty="0">
                <a:solidFill>
                  <a:srgbClr val="000000"/>
                </a:solidFill>
                <a:latin typeface="Arial"/>
              </a:rPr>
              <a:t>Продолжать работу по сохранению  и укреплению  физического и психического здоровья детей и воспитанию культурно-гигиенических навыков;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es-ES" sz="2400" dirty="0">
                <a:solidFill>
                  <a:srgbClr val="000000"/>
                </a:solidFill>
                <a:latin typeface="Arial"/>
              </a:rPr>
              <a:t>Продолжать формирование представлений о ЗОЖ и  познавательной сферы </a:t>
            </a:r>
            <a:r>
              <a:rPr lang="es-ES" sz="2400" dirty="0" smtClean="0">
                <a:solidFill>
                  <a:srgbClr val="000000"/>
                </a:solidFill>
                <a:latin typeface="Arial"/>
              </a:rPr>
              <a:t>ребёнка</a:t>
            </a:r>
            <a:r>
              <a:rPr lang="ru-RU" sz="2400" dirty="0" smtClean="0">
                <a:solidFill>
                  <a:srgbClr val="000000"/>
                </a:solidFill>
                <a:latin typeface="Arial"/>
              </a:rPr>
              <a:t>;</a:t>
            </a:r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З</a:t>
            </a:r>
            <a:r>
              <a:rPr lang="es-ES" sz="2400" dirty="0" smtClean="0">
                <a:solidFill>
                  <a:srgbClr val="000000"/>
                </a:solidFill>
                <a:latin typeface="Arial"/>
              </a:rPr>
              <a:t>акреплять </a:t>
            </a:r>
            <a:r>
              <a:rPr lang="es-ES" sz="2400" dirty="0">
                <a:solidFill>
                  <a:srgbClr val="000000"/>
                </a:solidFill>
                <a:latin typeface="Arial"/>
              </a:rPr>
              <a:t>знания о строении своего тела и отдельных систем организма.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457200" y="274680"/>
            <a:ext cx="8229240" cy="580788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3600" b="1" dirty="0">
                <a:solidFill>
                  <a:srgbClr val="FF0000"/>
                </a:solidFill>
                <a:latin typeface="Times New Roman"/>
              </a:rPr>
              <a:t>В результате реализации проекта</a:t>
            </a:r>
            <a:endParaRPr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rgbClr val="000000"/>
                </a:solidFill>
                <a:latin typeface="Times New Roman"/>
              </a:rPr>
              <a:t> Повышение интереса детей к физическим упражнениям и 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спорту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;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Снизился </a:t>
            </a:r>
            <a:r>
              <a:rPr lang="es-ES" sz="2800" dirty="0">
                <a:solidFill>
                  <a:srgbClr val="000000"/>
                </a:solidFill>
                <a:latin typeface="Times New Roman"/>
              </a:rPr>
              <a:t>уровень заболеваемости 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детей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;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У </a:t>
            </a:r>
            <a:r>
              <a:rPr lang="es-ES" sz="2800" dirty="0">
                <a:solidFill>
                  <a:srgbClr val="000000"/>
                </a:solidFill>
                <a:latin typeface="Times New Roman"/>
              </a:rPr>
              <a:t>детей сформирована потребность в здоровом образе 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жизни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;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Повысился </a:t>
            </a:r>
            <a:r>
              <a:rPr lang="es-ES" sz="2800" dirty="0">
                <a:solidFill>
                  <a:srgbClr val="000000"/>
                </a:solidFill>
                <a:latin typeface="Times New Roman"/>
              </a:rPr>
              <a:t>уровень подготовки педагогов и родителей в вопросах развития и охраны здоровья 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детей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rgbClr val="000000"/>
                </a:solidFill>
                <a:latin typeface="Times New Roman"/>
              </a:rPr>
              <a:t>Повышение интереса родителей к здоровому образу жизни.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290945" y="980640"/>
            <a:ext cx="8477935" cy="5101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s-ES" sz="2800" dirty="0">
                <a:solidFill>
                  <a:srgbClr val="FF0000"/>
                </a:solidFill>
                <a:latin typeface="Times New Roman"/>
              </a:rPr>
              <a:t>Цель проекта</a:t>
            </a:r>
            <a:r>
              <a:rPr lang="es-ES" sz="2000" dirty="0">
                <a:solidFill>
                  <a:srgbClr val="000000"/>
                </a:solidFill>
                <a:latin typeface="Times New Roman"/>
              </a:rPr>
              <a:t>: формирование  отношения к своему здоровью, потребности к здоровому образу жизни и обеспечение максимальной активности детей в преобладающем самостоятельном процессе.</a:t>
            </a:r>
            <a:endParaRPr dirty="0"/>
          </a:p>
          <a:p>
            <a:pPr algn="just">
              <a:lnSpc>
                <a:spcPct val="90000"/>
              </a:lnSpc>
            </a:pPr>
            <a:endParaRPr lang="ru-RU" sz="2800" dirty="0" smtClean="0">
              <a:solidFill>
                <a:srgbClr val="FF0000"/>
              </a:solidFill>
              <a:latin typeface="Times New Roman"/>
            </a:endParaRPr>
          </a:p>
          <a:p>
            <a:pPr algn="just">
              <a:lnSpc>
                <a:spcPct val="90000"/>
              </a:lnSpc>
            </a:pPr>
            <a:r>
              <a:rPr lang="es-ES" sz="2800" dirty="0" smtClean="0">
                <a:solidFill>
                  <a:srgbClr val="FF0000"/>
                </a:solidFill>
                <a:latin typeface="Times New Roman"/>
              </a:rPr>
              <a:t>Задачи </a:t>
            </a:r>
            <a:r>
              <a:rPr lang="es-ES" sz="2800" dirty="0">
                <a:solidFill>
                  <a:srgbClr val="FF0000"/>
                </a:solidFill>
                <a:latin typeface="Times New Roman"/>
              </a:rPr>
              <a:t>проекта: </a:t>
            </a:r>
            <a:endParaRPr dirty="0"/>
          </a:p>
          <a:p>
            <a:pPr algn="just">
              <a:lnSpc>
                <a:spcPct val="90000"/>
              </a:lnSpc>
            </a:pPr>
            <a:r>
              <a:rPr lang="es-ES" sz="2000" dirty="0">
                <a:solidFill>
                  <a:srgbClr val="000000"/>
                </a:solidFill>
                <a:latin typeface="Times New Roman"/>
              </a:rPr>
              <a:t>1. Формировать понимание необходимости заботиться о своем здоровье, беречь его, учиться быть здоровыми и вести здоровый образ </a:t>
            </a:r>
            <a:r>
              <a:rPr lang="es-ES" sz="2000" dirty="0" smtClean="0">
                <a:solidFill>
                  <a:srgbClr val="000000"/>
                </a:solidFill>
                <a:latin typeface="Times New Roman"/>
              </a:rPr>
              <a:t>жизни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dirty="0"/>
          </a:p>
          <a:p>
            <a:pPr algn="just">
              <a:lnSpc>
                <a:spcPct val="90000"/>
              </a:lnSpc>
            </a:pPr>
            <a:r>
              <a:rPr lang="es-ES" sz="2000" dirty="0">
                <a:solidFill>
                  <a:srgbClr val="000000"/>
                </a:solidFill>
                <a:latin typeface="Times New Roman"/>
              </a:rPr>
              <a:t>2. Прививать любовь к физическим упражнениям, </a:t>
            </a:r>
            <a:r>
              <a:rPr lang="es-ES" sz="2000" dirty="0" smtClean="0">
                <a:solidFill>
                  <a:srgbClr val="000000"/>
                </a:solidFill>
                <a:latin typeface="Times New Roman"/>
              </a:rPr>
              <a:t>закаливанию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dirty="0"/>
          </a:p>
          <a:p>
            <a:pPr algn="just">
              <a:lnSpc>
                <a:spcPct val="90000"/>
              </a:lnSpc>
            </a:pPr>
            <a:r>
              <a:rPr lang="es-ES" sz="2000" dirty="0">
                <a:solidFill>
                  <a:srgbClr val="000000"/>
                </a:solidFill>
                <a:latin typeface="Times New Roman"/>
              </a:rPr>
              <a:t>3. Повышать грамотность родителей в вопросах воспитания и укрепления здоровья </a:t>
            </a:r>
            <a:r>
              <a:rPr lang="es-ES" sz="2000" dirty="0" smtClean="0">
                <a:solidFill>
                  <a:srgbClr val="000000"/>
                </a:solidFill>
                <a:latin typeface="Times New Roman"/>
              </a:rPr>
              <a:t>дошкольников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dirty="0"/>
          </a:p>
          <a:p>
            <a:pPr algn="just">
              <a:lnSpc>
                <a:spcPct val="90000"/>
              </a:lnSpc>
            </a:pPr>
            <a:r>
              <a:rPr lang="es-ES" sz="2000" dirty="0">
                <a:solidFill>
                  <a:srgbClr val="000000"/>
                </a:solidFill>
                <a:latin typeface="Times New Roman"/>
              </a:rPr>
              <a:t>4. Повысить </a:t>
            </a:r>
            <a:r>
              <a:rPr lang="es-ES" sz="2000" dirty="0" smtClean="0">
                <a:solidFill>
                  <a:srgbClr val="000000"/>
                </a:solidFill>
                <a:latin typeface="Times New Roman"/>
              </a:rPr>
              <a:t>профессиональн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о</a:t>
            </a:r>
            <a:r>
              <a:rPr lang="es-ES" sz="2000" dirty="0" smtClean="0">
                <a:solidFill>
                  <a:srgbClr val="000000"/>
                </a:solidFill>
                <a:latin typeface="Times New Roman"/>
              </a:rPr>
              <a:t>е </a:t>
            </a:r>
            <a:r>
              <a:rPr lang="es-ES" sz="2000" dirty="0">
                <a:solidFill>
                  <a:srgbClr val="000000"/>
                </a:solidFill>
                <a:latin typeface="Times New Roman"/>
              </a:rPr>
              <a:t>мастерство педагогов по </a:t>
            </a:r>
            <a:r>
              <a:rPr lang="es-ES" sz="2000" dirty="0" smtClean="0">
                <a:solidFill>
                  <a:srgbClr val="000000"/>
                </a:solidFill>
                <a:latin typeface="Times New Roman"/>
              </a:rPr>
              <a:t>теме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:</a:t>
            </a:r>
            <a:r>
              <a:rPr lang="es-ES" sz="20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000" dirty="0">
                <a:solidFill>
                  <a:srgbClr val="000000"/>
                </a:solidFill>
                <a:latin typeface="Times New Roman"/>
              </a:rPr>
              <a:t>«Здоровый образ жизни.</a:t>
            </a:r>
            <a:endParaRPr dirty="0"/>
          </a:p>
          <a:p>
            <a:pPr>
              <a:lnSpc>
                <a:spcPct val="90000"/>
              </a:lnSpc>
            </a:pPr>
            <a:endParaRPr dirty="0"/>
          </a:p>
          <a:p>
            <a:pPr>
              <a:lnSpc>
                <a:spcPct val="9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457200" y="274680"/>
            <a:ext cx="8229240" cy="47383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s-ES" sz="2400" b="1">
                <a:solidFill>
                  <a:srgbClr val="FF0000"/>
                </a:solidFill>
                <a:latin typeface="Arial"/>
              </a:rPr>
              <a:t>Таким образом</a:t>
            </a:r>
            <a:r>
              <a:rPr lang="es-ES" sz="2400" b="1">
                <a:solidFill>
                  <a:srgbClr val="000000"/>
                </a:solidFill>
                <a:latin typeface="Arial"/>
              </a:rPr>
              <a:t>, </a:t>
            </a:r>
            <a:r>
              <a:rPr lang="es-ES" sz="2400">
                <a:solidFill>
                  <a:srgbClr val="000000"/>
                </a:solidFill>
                <a:latin typeface="Arial"/>
              </a:rPr>
              <a:t>в ходе реализации проекта, направленного на формирование потребности  у детей ЗОЖ – в дошкольном учреждении и семьях была создана здоровьесберегающая среда, способствующая полноценному и гармоничному развитию ребёнка, формированию потребности быть здоровым.
В процессе совместной деятельности между детьми и родителями сложились доверительные отношения, что позитивно отразилось на эмоциональном состоянии всех участников проекта и на работе  дошкольного  учреждения.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722160" y="332640"/>
            <a:ext cx="7772040" cy="55443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s-ES" sz="3600">
                <a:solidFill>
                  <a:srgbClr val="FF0000"/>
                </a:solidFill>
                <a:latin typeface="Times New Roman"/>
              </a:rPr>
              <a:t>Используемая литература</a:t>
            </a:r>
            <a:endParaRPr/>
          </a:p>
          <a:p>
            <a:pPr>
              <a:lnSpc>
                <a:spcPct val="100000"/>
              </a:lnSpc>
            </a:pPr>
            <a:r>
              <a:rPr lang="es-ES" sz="1400">
                <a:solidFill>
                  <a:srgbClr val="000000"/>
                </a:solidFill>
                <a:latin typeface="Arial"/>
              </a:rPr>
              <a:t>
</a:t>
            </a:r>
            <a:r>
              <a:rPr lang="es-ES" sz="2000">
                <a:solidFill>
                  <a:srgbClr val="000000"/>
                </a:solidFill>
                <a:latin typeface="Times New Roman"/>
              </a:rPr>
              <a:t>1.  Крылова Н.И.  Здоровьесберегающее пространство в ДОУ. – Волгоград: Учитель, 2008.</a:t>
            </a:r>
            <a:endParaRPr/>
          </a:p>
          <a:p>
            <a:pPr>
              <a:lnSpc>
                <a:spcPct val="100000"/>
              </a:lnSpc>
            </a:pPr>
            <a:r>
              <a:rPr lang="es-ES" sz="2000">
                <a:solidFill>
                  <a:srgbClr val="000000"/>
                </a:solidFill>
                <a:latin typeface="Times New Roman"/>
              </a:rPr>
              <a:t>2.  Карепова Т.Г. Формирование здорового образа жизни у дошкольников.- Волгоград: Учитель,  2009 .
3.  Горбатенко О.Ф.,  Кадраильская Т.А.,  Попова Г.П.   Физкультурно-оздоровительная работа. -  Волгоград: Учитель, 2007 .
4. Тарасова Т.А., Власова Л.С.  Я и мое здоровье. -  М.: Школьная Пресса,  2008 .                                                                                                                                                                                                       5.  Новикова И.М. Формирование представлений о здоровом образе жизни у дошкольников. Пособие для педагогов дошкольных учреждений. – М.: МОЗАИКА - СИНТЕЗ, 2010 .                                                                                                                                                                                          6.    Павлова М.А., Лысогорская  М.В. Здоровьесберегающая система ДОУ. - Волгоград: Учитель, 2009 .</a:t>
            </a:r>
            <a:endParaRPr/>
          </a:p>
          <a:p>
            <a:pPr>
              <a:lnSpc>
                <a:spcPct val="100000"/>
              </a:lnSpc>
            </a:pPr>
            <a:r>
              <a:rPr lang="es-ES">
                <a:solidFill>
                  <a:srgbClr val="000000"/>
                </a:solidFill>
                <a:latin typeface="Arial"/>
              </a:rPr>
              <a:t> 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220336" y="1024569"/>
            <a:ext cx="8736377" cy="348407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s-ES" sz="2800" dirty="0">
                <a:solidFill>
                  <a:srgbClr val="000000"/>
                </a:solidFill>
                <a:latin typeface="Arial"/>
              </a:rPr>
              <a:t>
</a:t>
            </a:r>
            <a:r>
              <a:rPr lang="es-ES" sz="2800" dirty="0">
                <a:solidFill>
                  <a:srgbClr val="FF0000"/>
                </a:solidFill>
                <a:latin typeface="Arial"/>
              </a:rPr>
              <a:t>По </a:t>
            </a:r>
            <a:r>
              <a:rPr lang="es-ES" sz="2800" dirty="0" smtClean="0">
                <a:solidFill>
                  <a:srgbClr val="FF0000"/>
                </a:solidFill>
                <a:latin typeface="Arial"/>
              </a:rPr>
              <a:t>продолжительности</a:t>
            </a:r>
            <a:r>
              <a:rPr lang="ru-RU" sz="28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s-ES" sz="2800" dirty="0" smtClean="0">
                <a:solidFill>
                  <a:srgbClr val="000000"/>
                </a:solidFill>
                <a:latin typeface="Arial"/>
              </a:rPr>
              <a:t>- </a:t>
            </a:r>
            <a:r>
              <a:rPr lang="es-ES" sz="2800" dirty="0">
                <a:solidFill>
                  <a:srgbClr val="000000"/>
                </a:solidFill>
                <a:latin typeface="Arial"/>
              </a:rPr>
              <a:t>годовой (долгосрочный)
</a:t>
            </a:r>
            <a:r>
              <a:rPr lang="es-ES" sz="2800" dirty="0">
                <a:solidFill>
                  <a:srgbClr val="FF0000"/>
                </a:solidFill>
                <a:latin typeface="Arial"/>
              </a:rPr>
              <a:t>По содержанию: </a:t>
            </a:r>
            <a:r>
              <a:rPr lang="es-ES" sz="2800" dirty="0">
                <a:solidFill>
                  <a:srgbClr val="000000"/>
                </a:solidFill>
                <a:latin typeface="Arial"/>
              </a:rPr>
              <a:t>социально </a:t>
            </a:r>
            <a:r>
              <a:rPr lang="es-ES" sz="2800" dirty="0" smtClean="0">
                <a:solidFill>
                  <a:srgbClr val="000000"/>
                </a:solidFill>
                <a:latin typeface="Arial"/>
              </a:rPr>
              <a:t>–</a:t>
            </a:r>
            <a:r>
              <a:rPr lang="ru-RU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2800" dirty="0" smtClean="0">
                <a:solidFill>
                  <a:srgbClr val="000000"/>
                </a:solidFill>
                <a:latin typeface="Arial"/>
              </a:rPr>
              <a:t>педагогический</a:t>
            </a:r>
            <a:r>
              <a:rPr lang="es-ES" sz="2800" dirty="0">
                <a:solidFill>
                  <a:srgbClr val="000000"/>
                </a:solidFill>
                <a:latin typeface="Arial"/>
              </a:rPr>
              <a:t>
</a:t>
            </a:r>
            <a:r>
              <a:rPr lang="es-ES" sz="2800" dirty="0">
                <a:solidFill>
                  <a:srgbClr val="FF0000"/>
                </a:solidFill>
                <a:latin typeface="Arial"/>
              </a:rPr>
              <a:t>Участники проекта: </a:t>
            </a:r>
            <a:r>
              <a:rPr lang="es-ES" sz="2800" dirty="0">
                <a:solidFill>
                  <a:srgbClr val="000000"/>
                </a:solidFill>
                <a:latin typeface="Arial"/>
              </a:rPr>
              <a:t>дети, педагоги, родители, инструктор по </a:t>
            </a:r>
            <a:r>
              <a:rPr lang="es-ES" sz="2800" dirty="0" smtClean="0">
                <a:solidFill>
                  <a:srgbClr val="000000"/>
                </a:solidFill>
                <a:latin typeface="Arial"/>
              </a:rPr>
              <a:t>физическо</a:t>
            </a:r>
            <a:r>
              <a:rPr lang="ru-RU" sz="2800" dirty="0" smtClean="0">
                <a:solidFill>
                  <a:srgbClr val="000000"/>
                </a:solidFill>
                <a:latin typeface="Arial"/>
              </a:rPr>
              <a:t>й культуре</a:t>
            </a:r>
            <a:r>
              <a:rPr lang="es-ES" sz="280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s-ES" sz="2800" dirty="0">
                <a:solidFill>
                  <a:srgbClr val="000000"/>
                </a:solidFill>
                <a:latin typeface="Arial"/>
              </a:rPr>
              <a:t>музыкальный руководитель.
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457200" y="274680"/>
            <a:ext cx="8229240" cy="52423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s-ES" sz="1400" b="1" dirty="0">
                <a:solidFill>
                  <a:srgbClr val="000000"/>
                </a:solidFill>
                <a:latin typeface="Times New Roman"/>
              </a:rPr>
              <a:t>                        </a:t>
            </a:r>
            <a:r>
              <a:rPr lang="es-ES" sz="3600" b="1" dirty="0">
                <a:solidFill>
                  <a:srgbClr val="FF0000"/>
                </a:solidFill>
                <a:latin typeface="Times New Roman"/>
              </a:rPr>
              <a:t>Этапы реализации проекта
</a:t>
            </a:r>
            <a:r>
              <a:rPr lang="es-ES" sz="1400" dirty="0">
                <a:solidFill>
                  <a:srgbClr val="000000"/>
                </a:solidFill>
                <a:latin typeface="Arial"/>
              </a:rPr>
              <a:t>
</a:t>
            </a:r>
            <a:r>
              <a:rPr lang="es-ES" sz="2400" b="1" dirty="0">
                <a:solidFill>
                  <a:srgbClr val="FF0000"/>
                </a:solidFill>
                <a:latin typeface="Times New Roman"/>
              </a:rPr>
              <a:t>1 этап:</a:t>
            </a:r>
            <a:r>
              <a:rPr lang="es-ES" sz="2400" dirty="0">
                <a:solidFill>
                  <a:srgbClr val="FF0000"/>
                </a:solidFill>
                <a:latin typeface="Times New Roman"/>
              </a:rPr>
              <a:t> </a:t>
            </a:r>
            <a:r>
              <a:rPr lang="es-ES" sz="2400" b="1" dirty="0">
                <a:solidFill>
                  <a:srgbClr val="FF0000"/>
                </a:solidFill>
                <a:latin typeface="Times New Roman"/>
              </a:rPr>
              <a:t>подготовительный. </a:t>
            </a:r>
            <a:endParaRPr lang="ru-RU" sz="2400" b="1" dirty="0" smtClean="0">
              <a:solidFill>
                <a:srgbClr val="FF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1. в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ыявление проблемы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2.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формирование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проблемы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3.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определение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задач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4.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анкетирование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родителей на тему: “Ведете ли вы здоровый образ жизни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”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5.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диагностика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физической подготовленности детей, их физического развития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6.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изучение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методической литературы по данной теме.
</a:t>
            </a:r>
            <a:r>
              <a:rPr lang="es-ES" sz="1400" dirty="0">
                <a:solidFill>
                  <a:srgbClr val="000000"/>
                </a:solidFill>
                <a:latin typeface="Times New Roman"/>
              </a:rPr>
              <a:t>
</a:t>
            </a:r>
            <a:r>
              <a:rPr lang="es-ES" sz="1000" dirty="0">
                <a:solidFill>
                  <a:srgbClr val="000000"/>
                </a:solidFill>
                <a:latin typeface="Arial"/>
              </a:rPr>
              <a:t>
</a:t>
            </a:r>
            <a:r>
              <a:rPr lang="es-ES" sz="3200" dirty="0">
                <a:solidFill>
                  <a:srgbClr val="000000"/>
                </a:solidFill>
                <a:latin typeface="Arial"/>
              </a:rPr>
              <a:t>      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57200" y="274679"/>
            <a:ext cx="8229240" cy="6084557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s-ES" sz="2400" b="1" dirty="0">
                <a:solidFill>
                  <a:srgbClr val="FF0000"/>
                </a:solidFill>
                <a:latin typeface="Times New Roman"/>
              </a:rPr>
              <a:t>2 этап: основной. </a:t>
            </a:r>
            <a:endParaRPr lang="ru-RU" sz="2400" b="1" dirty="0" smtClean="0">
              <a:solidFill>
                <a:srgbClr val="FF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Организация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работы над проектом:
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1.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освоение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алгоритма создания проекта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2.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составление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плана работы с родителями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3.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консультирование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родителей по темам: “Нетрадиционные средства оздоровления детей”, “Как избежать искривления осанки”, “Пальчиковая гимнастика в системе оздоровления детей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”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4.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проведение семинара – практикума по теме: «Использование дыхательной гимнастики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»;</a:t>
            </a: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5.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составление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плана совместных бесед с родителями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6.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организация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спортивного развлечения с активным участием родителей по теме: «Ай, да папы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»;</a:t>
            </a: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7.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Times New Roman"/>
              </a:rPr>
              <a:t>повторная </a:t>
            </a:r>
            <a:r>
              <a:rPr lang="es-ES" sz="2400" dirty="0">
                <a:solidFill>
                  <a:srgbClr val="000000"/>
                </a:solidFill>
                <a:latin typeface="Times New Roman"/>
              </a:rPr>
              <a:t>диагностика физического состояния детей.
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457200" y="274679"/>
            <a:ext cx="8229240" cy="6250811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s-ES" sz="2800" b="1" dirty="0" smtClean="0">
                <a:solidFill>
                  <a:srgbClr val="FF0000"/>
                </a:solidFill>
                <a:latin typeface="Times New Roman"/>
              </a:rPr>
              <a:t>3 этап: заключительный. </a:t>
            </a:r>
            <a:endParaRPr lang="ru-RU" sz="2800" b="1" dirty="0" smtClean="0">
              <a:solidFill>
                <a:srgbClr val="FF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Практическая деятельность по решению проблемы:</a:t>
            </a:r>
            <a:endParaRPr lang="ru-RU" sz="28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1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выступление </a:t>
            </a:r>
            <a:r>
              <a:rPr lang="es-ES" sz="2800" dirty="0">
                <a:solidFill>
                  <a:srgbClr val="000000"/>
                </a:solidFill>
                <a:latin typeface="Times New Roman"/>
              </a:rPr>
              <a:t>с анализом проделанной работы на педагогическом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совете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;</a:t>
            </a:r>
            <a:endParaRPr lang="ru-RU" sz="2800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2.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презентация </a:t>
            </a:r>
            <a:r>
              <a:rPr lang="es-ES" sz="2800" dirty="0">
                <a:solidFill>
                  <a:srgbClr val="000000"/>
                </a:solidFill>
                <a:latin typeface="Times New Roman"/>
              </a:rPr>
              <a:t>деятельности на общем родительском собрании по теме: “Здоровье – главная ценность в жизни”;
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3. 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обмен </a:t>
            </a:r>
            <a:r>
              <a:rPr lang="es-ES" sz="2800" dirty="0">
                <a:solidFill>
                  <a:srgbClr val="000000"/>
                </a:solidFill>
                <a:latin typeface="Times New Roman"/>
              </a:rPr>
              <a:t>опытом семейного воспитания по внедрению 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здоровьесберегающих технологий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es-ES" sz="2800" dirty="0" smtClean="0">
                <a:solidFill>
                  <a:srgbClr val="000000"/>
                </a:solidFill>
                <a:latin typeface="Times New Roman"/>
              </a:rPr>
              <a:t>средствах </a:t>
            </a:r>
            <a:r>
              <a:rPr lang="es-ES" sz="2800" dirty="0">
                <a:solidFill>
                  <a:srgbClr val="000000"/>
                </a:solidFill>
                <a:latin typeface="Times New Roman"/>
              </a:rPr>
              <a:t>массовой информации.</a:t>
            </a:r>
            <a:r>
              <a:rPr lang="es-ES" sz="4400" dirty="0">
                <a:solidFill>
                  <a:srgbClr val="000000"/>
                </a:solidFill>
                <a:latin typeface="Times New Roman"/>
              </a:rPr>
              <a:t>
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0" y="-198304"/>
            <a:ext cx="9144000" cy="6460559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3600" dirty="0" smtClean="0">
                <a:solidFill>
                  <a:srgbClr val="FF0000"/>
                </a:solidFill>
                <a:latin typeface="Times New Roman"/>
              </a:rPr>
              <a:t>Виды </a:t>
            </a:r>
            <a:r>
              <a:rPr lang="es-ES" sz="3600" dirty="0">
                <a:solidFill>
                  <a:srgbClr val="FF0000"/>
                </a:solidFill>
                <a:latin typeface="Times New Roman"/>
              </a:rPr>
              <a:t>здоровьесберегающих технологий</a:t>
            </a:r>
            <a:r>
              <a:rPr lang="es-ES" sz="3200" dirty="0">
                <a:solidFill>
                  <a:srgbClr val="FF0000"/>
                </a:solidFill>
                <a:latin typeface="Times New Roman"/>
              </a:rPr>
              <a:t>
</a:t>
            </a:r>
            <a:r>
              <a:rPr lang="es-ES" sz="36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/>
              </a:rPr>
              <a:t>           </a:t>
            </a:r>
            <a:r>
              <a:rPr lang="es-ES" sz="3200" dirty="0" smtClean="0">
                <a:solidFill>
                  <a:srgbClr val="000000"/>
                </a:solidFill>
                <a:latin typeface="Times New Roman"/>
              </a:rPr>
              <a:t>*</a:t>
            </a:r>
            <a:r>
              <a:rPr lang="es-ES" sz="3200" dirty="0">
                <a:solidFill>
                  <a:srgbClr val="000000"/>
                </a:solidFill>
                <a:latin typeface="Times New Roman"/>
              </a:rPr>
              <a:t>Медико-профилактические
 * Физкультурно-оздоровительные
  *Технологии обеспечения социально- психологического благополучия ребёнка
  *Технология здоровьесбережения и здоровьеобогащение педагогов
   *Валеологического просвещения родителей</a:t>
            </a:r>
            <a:r>
              <a:rPr lang="es-ES" sz="2800" dirty="0">
                <a:solidFill>
                  <a:srgbClr val="000000"/>
                </a:solidFill>
                <a:latin typeface="Times New Roman"/>
              </a:rPr>
              <a:t>
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s-ES" sz="2800" b="1">
                <a:solidFill>
                  <a:srgbClr val="FF0000"/>
                </a:solidFill>
                <a:latin typeface="Times New Roman"/>
              </a:rPr>
              <a:t>Формирование представлений о здоровом образе жизни включает следующие разделы</a:t>
            </a:r>
            <a:endParaRPr/>
          </a:p>
        </p:txBody>
      </p:sp>
      <p:sp>
        <p:nvSpPr>
          <p:cNvPr id="16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s-ES" sz="2800">
                <a:solidFill>
                  <a:srgbClr val="000000"/>
                </a:solidFill>
                <a:latin typeface="Times New Roman"/>
              </a:rPr>
              <a:t>Режим дня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s-ES" sz="2800">
                <a:solidFill>
                  <a:srgbClr val="000000"/>
                </a:solidFill>
                <a:latin typeface="Times New Roman"/>
              </a:rPr>
              <a:t>Воспитание культурно-гигиенических навыков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s-ES" sz="2800">
                <a:solidFill>
                  <a:srgbClr val="000000"/>
                </a:solidFill>
                <a:latin typeface="Times New Roman"/>
              </a:rPr>
              <a:t>Питание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s-ES" sz="2800">
                <a:solidFill>
                  <a:srgbClr val="000000"/>
                </a:solidFill>
                <a:latin typeface="Times New Roman"/>
              </a:rPr>
              <a:t>Закаливание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s-ES" sz="2800">
                <a:solidFill>
                  <a:srgbClr val="000000"/>
                </a:solidFill>
                <a:latin typeface="Times New Roman"/>
              </a:rPr>
              <a:t>Организация двигательного режима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s-ES" sz="2800">
                <a:solidFill>
                  <a:srgbClr val="000000"/>
                </a:solidFill>
                <a:latin typeface="Times New Roman"/>
              </a:rPr>
              <a:t>Воспитание положительных эмоций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s-ES" sz="2800">
                <a:solidFill>
                  <a:srgbClr val="000000"/>
                </a:solidFill>
                <a:latin typeface="Times New Roman"/>
              </a:rPr>
              <a:t>Работа с родителями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Words>641</Words>
  <Application>Microsoft Office PowerPoint</Application>
  <PresentationFormat>Экран (4:3)</PresentationFormat>
  <Paragraphs>119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Timosha</dc:creator>
  <cp:lastModifiedBy>1</cp:lastModifiedBy>
  <cp:revision>46</cp:revision>
  <dcterms:modified xsi:type="dcterms:W3CDTF">2020-01-27T06:11:58Z</dcterms:modified>
</cp:coreProperties>
</file>