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8" r:id="rId4"/>
    <p:sldId id="279" r:id="rId5"/>
    <p:sldId id="288" r:id="rId6"/>
    <p:sldId id="258" r:id="rId7"/>
    <p:sldId id="273" r:id="rId8"/>
    <p:sldId id="259" r:id="rId9"/>
    <p:sldId id="274" r:id="rId10"/>
    <p:sldId id="260" r:id="rId11"/>
    <p:sldId id="275" r:id="rId12"/>
    <p:sldId id="276" r:id="rId13"/>
    <p:sldId id="277" r:id="rId14"/>
    <p:sldId id="269" r:id="rId15"/>
    <p:sldId id="284" r:id="rId16"/>
    <p:sldId id="285" r:id="rId17"/>
    <p:sldId id="280" r:id="rId18"/>
    <p:sldId id="281" r:id="rId19"/>
    <p:sldId id="289" r:id="rId20"/>
    <p:sldId id="282" r:id="rId21"/>
    <p:sldId id="283" r:id="rId22"/>
    <p:sldId id="268" r:id="rId23"/>
    <p:sldId id="287" r:id="rId24"/>
    <p:sldId id="28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1447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&#1057;&#1077;&#1085;&#1089;&#1086;&#1088;&#1085;&#1099;&#1081;%20&#1080;&#1085;&#1090;&#1077;&#1088;&#1072;&#1082;&#1090;&#1080;&#1074;&#1085;&#1099;&#1081;%20&#1051;&#1054;&#1043;&#1054;&#1055;&#1045;&#1044;&#1048;&#1063;&#1045;&#1057;&#1050;&#1048;&#1049;%20&#1082;&#1086;&#1084;&#1087;&#1083;&#1077;&#1082;&#1089;%20&#1042;&#1059;&#1053;&#1044;&#1045;&#1056;&#1050;&#1048;&#1053;&#1044;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5210" y="1190445"/>
            <a:ext cx="10437223" cy="31986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Профилактика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дислексии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дисграфии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у детей дошкольного возраста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89228" y="178732"/>
            <a:ext cx="3458953" cy="81597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Основные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задачи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99868" y="1219775"/>
            <a:ext cx="10820400" cy="54227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1. Формирование звукопроизношения, уточнение артикуляции звуков.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2. Развитие фонематического слуха, фонематического анализа и синтеза слов, фонематических представлений.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3. Расширение словарного запаса, обогащение активного словаря.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4. Развитие мышления, памяти, слухового и зрительного внимания.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5. Формирование связной речи: необходимо научить детей разным видам пересказа , оставлению рассказа по серии картинок, по одной сюжетной картинке, по предложенному плану, по заданному началу или концу и т.п.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6. Совершенствование пространственно-временных ориентировок на себе, на листе бумаги, развитие способностей к запоминанию, автоматизации и воспроизведения серий, включающих несколько различных движений (тест </a:t>
            </a:r>
            <a:r>
              <a:rPr lang="ru-RU" sz="1600" b="1" dirty="0" err="1" smtClean="0"/>
              <a:t>Озерецкого</a:t>
            </a:r>
            <a:r>
              <a:rPr lang="ru-RU" sz="1600" b="1" dirty="0" smtClean="0"/>
              <a:t> "Кулак - ребро - ладонь"), пробы </a:t>
            </a:r>
            <a:r>
              <a:rPr lang="ru-RU" sz="1600" b="1" dirty="0" err="1" smtClean="0"/>
              <a:t>Хеда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рядоговорения</a:t>
            </a:r>
            <a:r>
              <a:rPr lang="ru-RU" sz="16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7. Развитие мелкой моторики рук с использованием массажа и самомассажа пальцев, игр пальчиками, обводки, штриховки, работы с ножницами, пластилином и др.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8. Развитие тактильных ощущений: посредством </a:t>
            </a:r>
            <a:r>
              <a:rPr lang="ru-RU" sz="1600" b="1" dirty="0" err="1" smtClean="0"/>
              <a:t>дермалексии</a:t>
            </a:r>
            <a:r>
              <a:rPr lang="ru-RU" sz="1600" b="1" dirty="0" smtClean="0"/>
              <a:t> (необходимо узнать, какую букву "написали" на спине, на руке, в воздухе рукой ребенка узнать буквы на ощупь и т.д.)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9. Расширение "поля зрения " ребенка.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/>
              <a:t>10. Подготовка к обучению грамоте: знакомство с основными понятиями (предложения, слово, слог, буква, звук), составление схем и т.д.</a:t>
            </a:r>
            <a:endParaRPr lang="ru-RU" sz="1600" b="1" dirty="0"/>
          </a:p>
        </p:txBody>
      </p:sp>
    </p:spTree>
    <p:extLst>
      <p:ext uri="{BB962C8B-B14F-4D97-AF65-F5344CB8AC3E}">
        <p14:creationId xmlns="" xmlns:p14="http://schemas.microsoft.com/office/powerpoint/2010/main" val="36263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704" y="564677"/>
            <a:ext cx="8610600" cy="728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Логопедическая работа ведётся поэтапно  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2663" y="1429407"/>
            <a:ext cx="11004330" cy="52867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</a:rPr>
              <a:t>I этап</a:t>
            </a:r>
            <a:r>
              <a:rPr lang="ru-RU" sz="2600" dirty="0" smtClean="0"/>
              <a:t>.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</a:rPr>
              <a:t>Развитие зрительного внимания и памяти</a:t>
            </a:r>
          </a:p>
          <a:p>
            <a:pPr>
              <a:buNone/>
            </a:pPr>
            <a:r>
              <a:rPr lang="ru-RU" sz="2300" b="1" dirty="0" smtClean="0">
                <a:solidFill>
                  <a:schemeClr val="accent3">
                    <a:lumMod val="75000"/>
                  </a:schemeClr>
                </a:solidFill>
              </a:rPr>
              <a:t>Цель данного этапа </a:t>
            </a:r>
            <a:r>
              <a:rPr lang="ru-RU" sz="2300" dirty="0" smtClean="0"/>
              <a:t>– выработка устойчивости, переключаемости, увеличение объёма памяти и внимания. </a:t>
            </a:r>
          </a:p>
          <a:p>
            <a:pPr>
              <a:buNone/>
            </a:pPr>
            <a:r>
              <a:rPr lang="ru-RU" sz="2300" dirty="0" smtClean="0"/>
              <a:t>Для достижения цели можно использовать следующие  игры:</a:t>
            </a:r>
          </a:p>
          <a:p>
            <a:r>
              <a:rPr lang="ru-RU" sz="2300" b="1" dirty="0" smtClean="0"/>
              <a:t>«Что поменяли?» </a:t>
            </a:r>
            <a:r>
              <a:rPr lang="ru-RU" sz="2300" dirty="0" smtClean="0"/>
              <a:t>(фиксация изменений в расположении нескольких предметов).</a:t>
            </a:r>
          </a:p>
          <a:p>
            <a:r>
              <a:rPr lang="ru-RU" sz="2300" b="1" dirty="0" smtClean="0"/>
              <a:t>«Запомни» </a:t>
            </a:r>
            <a:r>
              <a:rPr lang="ru-RU" sz="2300" dirty="0" smtClean="0"/>
              <a:t>(запоминание изображений двух-пяти предметов).</a:t>
            </a:r>
          </a:p>
          <a:p>
            <a:r>
              <a:rPr lang="ru-RU" sz="2300" b="1" dirty="0" smtClean="0"/>
              <a:t>«Собери пирамиду» </a:t>
            </a:r>
            <a:r>
              <a:rPr lang="ru-RU" sz="2300" dirty="0" smtClean="0"/>
              <a:t>(запоминание порядка колец на пирамиде).</a:t>
            </a:r>
          </a:p>
          <a:p>
            <a:r>
              <a:rPr lang="ru-RU" sz="2300" b="1" dirty="0" smtClean="0"/>
              <a:t>«Найди фигуру» </a:t>
            </a:r>
            <a:r>
              <a:rPr lang="ru-RU" sz="2300" dirty="0" smtClean="0"/>
              <a:t>(выделение из множества заданных геометрических фигур).</a:t>
            </a:r>
          </a:p>
          <a:p>
            <a:r>
              <a:rPr lang="ru-RU" sz="2300" b="1" dirty="0" smtClean="0"/>
              <a:t>«Найди отличия» </a:t>
            </a:r>
            <a:r>
              <a:rPr lang="ru-RU" sz="2300" dirty="0" smtClean="0"/>
              <a:t>(определение различий в двух предметных картинках).</a:t>
            </a:r>
          </a:p>
          <a:p>
            <a:r>
              <a:rPr lang="ru-RU" sz="2300" b="1" dirty="0" smtClean="0"/>
              <a:t>«Что где было?» </a:t>
            </a:r>
            <a:r>
              <a:rPr lang="ru-RU" sz="2300" dirty="0" smtClean="0"/>
              <a:t>(запоминание расположения предметов на плоскости – вверху, в</a:t>
            </a:r>
          </a:p>
          <a:p>
            <a:r>
              <a:rPr lang="ru-RU" sz="2300" dirty="0" smtClean="0"/>
              <a:t>центре, в правом верхнем углу и т.д.).</a:t>
            </a:r>
          </a:p>
          <a:p>
            <a:r>
              <a:rPr lang="ru-RU" sz="2300" b="1" dirty="0" smtClean="0"/>
              <a:t>«Найди картинку» </a:t>
            </a:r>
            <a:r>
              <a:rPr lang="ru-RU" sz="2300" dirty="0" smtClean="0"/>
              <a:t>(выделение из множества картинок по определённой теме)</a:t>
            </a:r>
          </a:p>
          <a:p>
            <a:r>
              <a:rPr lang="ru-RU" sz="2300" b="1" dirty="0" smtClean="0"/>
              <a:t>«Найди одинаковые фигуры» </a:t>
            </a:r>
            <a:r>
              <a:rPr lang="ru-RU" sz="2300" dirty="0" smtClean="0"/>
              <a:t>(классификация геометрических фигур: по цвету; по</a:t>
            </a:r>
          </a:p>
          <a:p>
            <a:r>
              <a:rPr lang="ru-RU" sz="2300" dirty="0" smtClean="0"/>
              <a:t>цвету и форме).</a:t>
            </a:r>
          </a:p>
          <a:p>
            <a:r>
              <a:rPr lang="ru-RU" sz="2300" b="1" dirty="0" smtClean="0"/>
              <a:t>«Раскрась фигуры» </a:t>
            </a:r>
            <a:r>
              <a:rPr lang="ru-RU" sz="2300" dirty="0" smtClean="0"/>
              <a:t>(раскрашивание заданных фигур из множества).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6309" y="956442"/>
            <a:ext cx="11295993" cy="53988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II этап. Развитие зрительно-моторной координации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Задачей данного этапа </a:t>
            </a:r>
            <a:r>
              <a:rPr lang="ru-RU" dirty="0" smtClean="0"/>
              <a:t>является развитие ощущений артикуляционных поз и</a:t>
            </a:r>
          </a:p>
          <a:p>
            <a:pPr>
              <a:buNone/>
            </a:pPr>
            <a:r>
              <a:rPr lang="ru-RU" dirty="0" smtClean="0"/>
              <a:t>движений, развитие мелкой моторики рук.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Выполнение артикуляционных упражнений с закрытыми глазами.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Чередование артикуляционных упражнений с открытыми и закрытыми глазами.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Двигательные упражнения с мячом, флажком и т.д.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«Рисование» в воздухе рукой.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Пальчиковая гимнастика.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Письменные упражнения в тетради: обведение контуров по трафарету,</a:t>
            </a:r>
          </a:p>
          <a:p>
            <a:pPr>
              <a:buNone/>
            </a:pPr>
            <a:r>
              <a:rPr lang="ru-RU" dirty="0" smtClean="0"/>
              <a:t>раскрашивание и т.п.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372" y="956442"/>
            <a:ext cx="11064765" cy="5612524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</a:rPr>
              <a:t>III этап. Формирование представлений о схемах лица и тела</a:t>
            </a:r>
          </a:p>
          <a:p>
            <a:pPr>
              <a:buNone/>
            </a:pPr>
            <a:r>
              <a:rPr lang="ru-RU" sz="2900" dirty="0" smtClean="0"/>
              <a:t>На данном этапе даются понятия «право – лево», «вверху – внизу», разбирается схема лица и тела у ребёнка и у ребёнка, сидящего напротив. Изучаются контурные и силуэтные изображения, зашумлённые предметы.</a:t>
            </a:r>
          </a:p>
          <a:p>
            <a:pPr>
              <a:buNone/>
            </a:pPr>
            <a:endParaRPr lang="ru-RU" sz="21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600" b="1" dirty="0" smtClean="0"/>
              <a:t>«Скажи правильно» </a:t>
            </a:r>
            <a:r>
              <a:rPr lang="ru-RU" sz="2600" dirty="0" smtClean="0"/>
              <a:t>(определение сторон собственного тела ребёнка и у другого, сидящего напротив).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600" b="1" dirty="0" smtClean="0"/>
              <a:t>«Делай как я», «Зеркало».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600" b="1" dirty="0" smtClean="0"/>
              <a:t>«Чего нет?» </a:t>
            </a:r>
            <a:r>
              <a:rPr lang="ru-RU" sz="2600" dirty="0" smtClean="0"/>
              <a:t>(определение недостающих частей у предметов).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600" b="1" dirty="0" smtClean="0"/>
              <a:t>«Право — лево». </a:t>
            </a:r>
            <a:r>
              <a:rPr lang="ru-RU" sz="2600" dirty="0" smtClean="0"/>
              <a:t>Это лучше делать по следующей схеме: соотнести части тела с правой рукой (правый глаз, щека и т. д.), затем — с левой рукой, после этого — в перекрестном варианте (например, показать правую бровь и левый локоть).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600" b="1" dirty="0" smtClean="0"/>
              <a:t>«Капризный фотограф». </a:t>
            </a:r>
            <a:r>
              <a:rPr lang="ru-RU" sz="2600" dirty="0" smtClean="0"/>
              <a:t>фотограф, желая сделать снимок зверей, ищет кадр. Его помощнику (ребенку) надо рассадить: корову — справа от зайца, мишку — слева от мышки и т. д.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600" b="1" dirty="0" smtClean="0"/>
              <a:t>«Слушай и выполняй» </a:t>
            </a:r>
            <a:r>
              <a:rPr lang="ru-RU" sz="2600" dirty="0" smtClean="0"/>
              <a:t>(выполнение инструкций: подними правую руку вверх; покажи левой рукой правый глаз, положи карандаш справа от кубика и т.п.).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600" b="1" dirty="0" smtClean="0"/>
              <a:t>«Двигательный диктант» (</a:t>
            </a:r>
            <a:r>
              <a:rPr lang="ru-RU" sz="2600" dirty="0" smtClean="0"/>
              <a:t>по шагам), например: один шаг вперед, два шага направо, повернуться на 180°, один шаг назад и т. д.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45420" y="333449"/>
            <a:ext cx="6994634" cy="73860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Предупреждение ошибок письма на уровни буквы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92620" y="1040524"/>
            <a:ext cx="10673255" cy="5686097"/>
          </a:xfrm>
        </p:spPr>
        <p:txBody>
          <a:bodyPr>
            <a:noAutofit/>
          </a:bodyPr>
          <a:lstStyle/>
          <a:p>
            <a:pPr marL="457200" indent="-457200" algn="ctr">
              <a:buNone/>
            </a:pP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</a:rPr>
              <a:t>Игра «Волшебная буква»</a:t>
            </a:r>
            <a:endParaRPr lang="ru-RU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Выкладывание букв из палочек с фиксированием внимания на том, в какую сторону направлена буква, где расположены ее элементы, и в каком количестве.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Определение букв, написанных на карточках, где представлены как правильные, так и ложные (зеркальные) буквы.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Ощупывание картонных букв с закрытыми глазами</a:t>
            </a:r>
            <a:r>
              <a:rPr lang="ru-RU" sz="1600" dirty="0" smtClean="0"/>
              <a:t>. Необходимо определить на ощупь, какая буква в руках, назвать ее, придумать слова, содержащие данную букву, положить ее на стол так, чтобы она отражала верное написание.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"Буква сломалась". </a:t>
            </a:r>
            <a:r>
              <a:rPr lang="ru-RU" sz="1600" dirty="0" smtClean="0"/>
              <a:t>Найти недостающие элементы буквы.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Обведение букв </a:t>
            </a:r>
            <a:r>
              <a:rPr lang="ru-RU" sz="1600" dirty="0" smtClean="0"/>
              <a:t>по трафарету, шаблону, вкладывание контура буквы семечками, ниточками, проволокой. 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accent3">
                    <a:lumMod val="75000"/>
                  </a:schemeClr>
                </a:solidFill>
              </a:rPr>
              <a:t>Игра «На что похожа буква?»</a:t>
            </a:r>
            <a:endParaRPr lang="ru-RU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i="1" dirty="0" smtClean="0"/>
              <a:t> </a:t>
            </a:r>
            <a:r>
              <a:rPr lang="ru-RU" sz="1600" i="1" dirty="0" smtClean="0">
                <a:solidFill>
                  <a:schemeClr val="accent3">
                    <a:lumMod val="75000"/>
                  </a:schemeClr>
                </a:solidFill>
              </a:rPr>
              <a:t>Определение буквы,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 "написанной" на спине, на ладони, в воздухе </a:t>
            </a:r>
            <a:r>
              <a:rPr lang="ru-RU" sz="1600" dirty="0" smtClean="0"/>
              <a:t>(пальцем по коже медленно проводится контур буквы с закрытыми глазами, с открытыми глазами).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accent3">
                    <a:lumMod val="75000"/>
                  </a:schemeClr>
                </a:solidFill>
              </a:rPr>
              <a:t>Поиск букв, наложенных друг на друга</a:t>
            </a:r>
            <a:endParaRPr lang="ru-RU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Необходимо выделить буквы, написанные одна на фоне другой.</a:t>
            </a:r>
          </a:p>
          <a:p>
            <a:pPr>
              <a:buFont typeface="Wingdings" pitchFamily="2" charset="2"/>
              <a:buChar char="Ø"/>
            </a:pPr>
            <a:r>
              <a:rPr lang="ru-RU" sz="1600" i="1" dirty="0" smtClean="0"/>
              <a:t> Придумывание слов на данную букву в определенной позиции: начало, середина, конец.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b="1" dirty="0" smtClean="0"/>
              <a:t> </a:t>
            </a:r>
            <a:r>
              <a:rPr lang="ru-RU" sz="1600" i="1" dirty="0" err="1" smtClean="0">
                <a:solidFill>
                  <a:schemeClr val="accent3">
                    <a:lumMod val="75000"/>
                  </a:schemeClr>
                </a:solidFill>
              </a:rPr>
              <a:t>Реконструирование</a:t>
            </a:r>
            <a:r>
              <a:rPr lang="ru-RU" sz="1600" i="1" dirty="0" smtClean="0">
                <a:solidFill>
                  <a:schemeClr val="accent3">
                    <a:lumMod val="75000"/>
                  </a:schemeClr>
                </a:solidFill>
              </a:rPr>
              <a:t> букв.</a:t>
            </a:r>
            <a:r>
              <a:rPr lang="ru-RU" sz="1600" dirty="0" smtClean="0"/>
              <a:t> Например: из буквы П можно сделать букву Н, передвинув одну палочку.</a:t>
            </a:r>
          </a:p>
          <a:p>
            <a:pPr>
              <a:buNone/>
            </a:pPr>
            <a:r>
              <a:rPr lang="ru-RU" sz="1600" b="1" dirty="0" smtClean="0"/>
              <a:t>Эти задания помогают, как следует запомнить образ буквы.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6809" y="914400"/>
            <a:ext cx="11591381" cy="58125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i="1" dirty="0" smtClean="0"/>
              <a:t>                                          Найди и раскрась букву А красным цветом</a:t>
            </a:r>
            <a:endParaRPr lang="ru-RU" sz="16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b="1" i="1" dirty="0" smtClean="0"/>
              <a:t>Соедини с буквой А только те предметы, названия которых начинаются со звука А.</a:t>
            </a:r>
            <a:endParaRPr lang="ru-RU" sz="16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i="1" dirty="0" smtClean="0"/>
              <a:t>Найди и обведи красным цветом букву А</a:t>
            </a:r>
            <a:endParaRPr lang="ru-RU" sz="16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71287"/>
          <a:stretch>
            <a:fillRect/>
          </a:stretch>
        </p:blipFill>
        <p:spPr bwMode="auto">
          <a:xfrm>
            <a:off x="8903199" y="365051"/>
            <a:ext cx="2333625" cy="145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1326" y="2507047"/>
            <a:ext cx="7040454" cy="159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mage05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8409" y="4765707"/>
            <a:ext cx="8442251" cy="18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51002" b="-9210"/>
          <a:stretch>
            <a:fillRect/>
          </a:stretch>
        </p:blipFill>
        <p:spPr bwMode="auto">
          <a:xfrm>
            <a:off x="3194158" y="2774732"/>
            <a:ext cx="5708103" cy="130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age05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8510" y="1071563"/>
            <a:ext cx="7215843" cy="88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696607" y="543175"/>
            <a:ext cx="4183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/>
              <a:t>Допиши букву 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41685" y="2224829"/>
            <a:ext cx="6085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Обведи в кружочек все буквы Ы</a:t>
            </a:r>
            <a:endParaRPr lang="ru-RU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92469" y="4120056"/>
            <a:ext cx="83662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Соедини точки по порядку номеров и раскрась то, что получилось.</a:t>
            </a:r>
            <a:endParaRPr lang="ru-RU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/>
          <a:srcRect r="71256" b="-2874"/>
          <a:stretch>
            <a:fillRect/>
          </a:stretch>
        </p:blipFill>
        <p:spPr bwMode="auto">
          <a:xfrm>
            <a:off x="5339255" y="4775309"/>
            <a:ext cx="3552497" cy="173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2207" y="585698"/>
            <a:ext cx="6978869" cy="8962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Предупреждение ошибок письма на уровне слога.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8766" y="1658532"/>
            <a:ext cx="10820400" cy="485788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Игра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"Живые буквы".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 Детям выдаются буквы. Они должны найти себе пару, так чтобы получился слог (любой или же заданный по опорной гласной, либо по опорной согласной букве, либо слог называется сразу полностью).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Составление слога</a:t>
            </a:r>
            <a:r>
              <a:rPr lang="ru-RU" dirty="0" smtClean="0"/>
              <a:t> по картинкам с выделением первых звуков, последних, вторых от начала слова, вторых от конца и т.д. Например: даны картинки, на которых изображены </a:t>
            </a:r>
            <a:r>
              <a:rPr lang="ru-RU" b="1" dirty="0" smtClean="0"/>
              <a:t>У</a:t>
            </a:r>
            <a:r>
              <a:rPr lang="ru-RU" dirty="0" smtClean="0"/>
              <a:t>литка, </a:t>
            </a:r>
            <a:r>
              <a:rPr lang="ru-RU" b="1" dirty="0" smtClean="0"/>
              <a:t>М</a:t>
            </a:r>
            <a:r>
              <a:rPr lang="ru-RU" dirty="0" smtClean="0"/>
              <a:t>уравей. Составим слог по первым звукам: УМ.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 </a:t>
            </a:r>
            <a:r>
              <a:rPr lang="ru-RU" i="1" dirty="0" smtClean="0"/>
              <a:t>Придумываем слова с данным слогом;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Поменяем картинки местами и выясним, какой теперь получился слог?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Увидели - МУ. Вспомним слова с этим словом:</a:t>
            </a:r>
          </a:p>
          <a:p>
            <a:pPr>
              <a:buNone/>
            </a:pPr>
            <a:r>
              <a:rPr lang="ru-RU" dirty="0" smtClean="0"/>
              <a:t>- в начале слова.</a:t>
            </a:r>
          </a:p>
          <a:p>
            <a:pPr>
              <a:buNone/>
            </a:pPr>
            <a:r>
              <a:rPr lang="ru-RU" dirty="0" smtClean="0"/>
              <a:t>- в конце слова.</a:t>
            </a:r>
          </a:p>
          <a:p>
            <a:pPr>
              <a:buNone/>
            </a:pPr>
            <a:r>
              <a:rPr lang="ru-RU" dirty="0" smtClean="0"/>
              <a:t>- в середине слова.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3117" y="512124"/>
            <a:ext cx="6884276" cy="74911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Предупреждение ошибок письма на уровне слова.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27235" y="1416795"/>
            <a:ext cx="10820400" cy="521523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 </a:t>
            </a:r>
            <a:r>
              <a:rPr lang="ru-RU" dirty="0" smtClean="0">
                <a:latin typeface="+mj-lt"/>
              </a:rPr>
              <a:t>Вначале необходимо дать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понятие "слово". </a:t>
            </a:r>
            <a:r>
              <a:rPr lang="ru-RU" dirty="0" smtClean="0">
                <a:latin typeface="+mj-lt"/>
              </a:rPr>
              <a:t>Слова бывают короткие и длинные (используем длинные и короткие полоски.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Составляем предложения,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выкладывая схему предложения</a:t>
            </a:r>
            <a:r>
              <a:rPr lang="ru-RU" dirty="0" smtClean="0">
                <a:latin typeface="+mj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Заучивание считалок.</a:t>
            </a:r>
            <a:r>
              <a:rPr lang="ru-RU" dirty="0" smtClean="0">
                <a:latin typeface="+mj-lt"/>
              </a:rPr>
              <a:t> На письме все слова пишутся отдельно, поэтому детям предлагается учить считалку, взмахом рукой ограничивая каждое слово. Особое внимание уделяется предлогам, союзам, для того чтобы дети запомнили, что это отдельные слова и не соединяли их с другими.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+mj-lt"/>
              </a:rPr>
              <a:t> Игра "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Слово рассыпалось</a:t>
            </a:r>
            <a:r>
              <a:rPr lang="ru-RU" i="1" dirty="0" smtClean="0">
                <a:latin typeface="+mj-lt"/>
              </a:rPr>
              <a:t>".</a:t>
            </a:r>
            <a:r>
              <a:rPr lang="ru-RU" dirty="0" smtClean="0">
                <a:latin typeface="+mj-lt"/>
              </a:rPr>
              <a:t> Составление </a:t>
            </a:r>
            <a:r>
              <a:rPr lang="ru-RU" dirty="0" smtClean="0"/>
              <a:t>слова. Например: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М. О. С. Т. - мост; (на слух)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Ы, 3, Б, У - зубы. (составить слово из предложенных букв)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Игра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"Потерялась буква".</a:t>
            </a:r>
            <a:r>
              <a:rPr lang="ru-RU" dirty="0" smtClean="0"/>
              <a:t> Например, даются следующие сочетания: Какое получится слово, если вставить буквы? </a:t>
            </a:r>
          </a:p>
          <a:p>
            <a:pPr>
              <a:buNone/>
            </a:pPr>
            <a:r>
              <a:rPr lang="ru-RU" dirty="0" smtClean="0"/>
              <a:t>     ДУ…      Д ...М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Игра "Кто быстрее?"</a:t>
            </a:r>
            <a:r>
              <a:rPr lang="ru-RU" dirty="0" smtClean="0"/>
              <a:t> Из каждой буквы данного слова придумать другие слова. Например, сироп: </a:t>
            </a:r>
            <a:r>
              <a:rPr lang="ru-RU" b="1" dirty="0" smtClean="0"/>
              <a:t>с</a:t>
            </a:r>
            <a:r>
              <a:rPr lang="ru-RU" dirty="0" smtClean="0"/>
              <a:t>ок; </a:t>
            </a:r>
            <a:r>
              <a:rPr lang="ru-RU" b="1" dirty="0" smtClean="0"/>
              <a:t>и</a:t>
            </a:r>
            <a:r>
              <a:rPr lang="ru-RU" dirty="0" smtClean="0"/>
              <a:t>рис; </a:t>
            </a:r>
            <a:r>
              <a:rPr lang="ru-RU" b="1" dirty="0" smtClean="0"/>
              <a:t>р</a:t>
            </a:r>
            <a:r>
              <a:rPr lang="ru-RU" dirty="0" smtClean="0"/>
              <a:t>ыба; </a:t>
            </a:r>
            <a:r>
              <a:rPr lang="ru-RU" b="1" dirty="0" smtClean="0"/>
              <a:t>о</a:t>
            </a:r>
            <a:r>
              <a:rPr lang="ru-RU" dirty="0" smtClean="0"/>
              <a:t>слик; </a:t>
            </a:r>
            <a:r>
              <a:rPr lang="ru-RU" b="1" dirty="0" smtClean="0"/>
              <a:t>п</a:t>
            </a:r>
            <a:r>
              <a:rPr lang="ru-RU" dirty="0" smtClean="0"/>
              <a:t>арк.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9407" y="5213131"/>
            <a:ext cx="788276" cy="3573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85697" y="5207874"/>
            <a:ext cx="788276" cy="3573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30619" y="157654"/>
            <a:ext cx="11109435" cy="48032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u="sng" dirty="0" err="1" smtClean="0">
                <a:solidFill>
                  <a:schemeClr val="accent1"/>
                </a:solidFill>
              </a:rPr>
              <a:t>проЧитать</a:t>
            </a:r>
            <a:r>
              <a:rPr lang="ru-RU" sz="2200" b="1" u="sng" dirty="0" smtClean="0">
                <a:solidFill>
                  <a:schemeClr val="accent1"/>
                </a:solidFill>
              </a:rPr>
              <a:t> ОТ САМОЙ МАЛЕНЬКОЙ К САМОЙ БОЛЬШОЙ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Х</a:t>
            </a:r>
            <a:r>
              <a:rPr lang="ru-RU" sz="2200" b="1" dirty="0" smtClean="0"/>
              <a:t>М</a:t>
            </a:r>
            <a:r>
              <a:rPr lang="ru-RU" sz="3600" b="1" dirty="0" smtClean="0"/>
              <a:t>О</a:t>
            </a:r>
            <a:r>
              <a:rPr lang="ru-RU" dirty="0" smtClean="0"/>
              <a:t>                </a:t>
            </a:r>
            <a:r>
              <a:rPr lang="ru-RU" sz="3600" b="1" dirty="0" smtClean="0"/>
              <a:t>О</a:t>
            </a:r>
            <a:r>
              <a:rPr lang="ru-RU" sz="2200" b="1" dirty="0" smtClean="0"/>
              <a:t>К</a:t>
            </a:r>
            <a:r>
              <a:rPr lang="ru-RU" sz="4400" b="1" dirty="0" smtClean="0"/>
              <a:t>Т</a:t>
            </a:r>
            <a:r>
              <a:rPr lang="ru-RU" b="1" dirty="0" smtClean="0"/>
              <a:t> </a:t>
            </a:r>
            <a:r>
              <a:rPr lang="ru-RU" dirty="0" smtClean="0"/>
              <a:t>              </a:t>
            </a:r>
            <a:r>
              <a:rPr lang="ru-RU" sz="2200" b="1" dirty="0" smtClean="0"/>
              <a:t>К</a:t>
            </a:r>
            <a:r>
              <a:rPr lang="ru-RU" sz="4400" b="1" dirty="0" smtClean="0"/>
              <a:t>Т</a:t>
            </a:r>
            <a:r>
              <a:rPr lang="ru-RU" sz="3600" b="1" dirty="0" smtClean="0"/>
              <a:t>И</a:t>
            </a:r>
            <a:r>
              <a:rPr lang="ru-RU" b="1" dirty="0" smtClean="0"/>
              <a:t>                 </a:t>
            </a:r>
            <a:r>
              <a:rPr lang="ru-RU" sz="3600" b="1" dirty="0" smtClean="0"/>
              <a:t>А</a:t>
            </a:r>
            <a:r>
              <a:rPr lang="ru-RU" sz="2200" b="1" dirty="0" smtClean="0"/>
              <a:t>С</a:t>
            </a:r>
            <a:r>
              <a:rPr lang="ru-RU" sz="4400" b="1" dirty="0" smtClean="0"/>
              <a:t>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u="sng" dirty="0" smtClean="0">
                <a:solidFill>
                  <a:schemeClr val="accent1"/>
                </a:solidFill>
              </a:rPr>
              <a:t>Читаем черные буквы, затем светлые.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lang="ru-RU" sz="3100" b="1" dirty="0" smtClean="0"/>
              <a:t>С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А</a:t>
            </a:r>
            <a:r>
              <a:rPr lang="ru-RU" sz="3100" b="1" dirty="0" smtClean="0"/>
              <a:t>А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З</a:t>
            </a:r>
            <a:r>
              <a:rPr lang="ru-RU" sz="3100" b="1" dirty="0" smtClean="0"/>
              <a:t>Д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А</a:t>
            </a:r>
            <a:r>
              <a:rPr lang="ru-RU" sz="3100" b="1" dirty="0" smtClean="0"/>
              <a:t>Ы  С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К</a:t>
            </a:r>
            <a:r>
              <a:rPr lang="ru-RU" sz="3100" b="1" dirty="0" smtClean="0"/>
              <a:t>О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lang="ru-RU" sz="3100" b="1" dirty="0" smtClean="0"/>
              <a:t>В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Н</a:t>
            </a:r>
            <a:r>
              <a:rPr lang="ru-RU" sz="3100" b="1" dirty="0" smtClean="0"/>
              <a:t>Ы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И</a:t>
            </a:r>
            <a:r>
              <a:rPr lang="ru-RU" sz="3100" b="1" dirty="0" smtClean="0"/>
              <a:t>  Г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lang="ru-RU" sz="3100" b="1" dirty="0" smtClean="0"/>
              <a:t>У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Ы</a:t>
            </a:r>
            <a:r>
              <a:rPr lang="ru-RU" sz="3100" b="1" dirty="0" smtClean="0"/>
              <a:t>С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Ш</a:t>
            </a:r>
            <a:r>
              <a:rPr lang="ru-RU" sz="3100" b="1" dirty="0" smtClean="0"/>
              <a:t>И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КА</a:t>
            </a:r>
            <a:r>
              <a:rPr lang="ru-RU" sz="3100" b="1" dirty="0" smtClean="0"/>
              <a:t>  Ш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К</a:t>
            </a:r>
            <a:r>
              <a:rPr lang="ru-RU" sz="3100" b="1" dirty="0" smtClean="0"/>
              <a:t>И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И</a:t>
            </a:r>
            <a:r>
              <a:rPr lang="ru-RU" sz="3100" b="1" dirty="0" smtClean="0"/>
              <a:t>Ш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ru-RU" sz="3100" b="1" dirty="0" smtClean="0"/>
              <a:t>К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АК</a:t>
            </a:r>
            <a:r>
              <a:rPr lang="ru-RU" sz="3100" b="1" dirty="0" smtClean="0"/>
              <a:t>А</a:t>
            </a:r>
            <a:r>
              <a:rPr lang="ru-RU" sz="2400" b="1" i="1" u="sng" dirty="0" smtClean="0"/>
              <a:t> </a:t>
            </a:r>
            <a:br>
              <a:rPr lang="ru-RU" sz="2400" b="1" i="1" u="sng" dirty="0" smtClean="0"/>
            </a:br>
            <a:r>
              <a:rPr lang="ru-RU" sz="2400" b="1" i="1" u="sng" dirty="0" smtClean="0"/>
              <a:t/>
            </a:r>
            <a:br>
              <a:rPr lang="ru-RU" sz="2400" b="1" i="1" u="sng" dirty="0" smtClean="0"/>
            </a:br>
            <a:r>
              <a:rPr lang="ru-RU" sz="2200" b="1" i="1" u="sng" dirty="0" smtClean="0">
                <a:solidFill>
                  <a:schemeClr val="accent1"/>
                </a:solidFill>
              </a:rPr>
              <a:t>Поставь буквы по порядку и прочитай слова.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шмкоа</a:t>
            </a:r>
            <a:r>
              <a:rPr lang="ru-RU" dirty="0" smtClean="0"/>
              <a:t>                </a:t>
            </a:r>
            <a:r>
              <a:rPr lang="ru-RU" dirty="0" err="1" smtClean="0"/>
              <a:t>ккшао</a:t>
            </a:r>
            <a:r>
              <a:rPr lang="ru-RU" dirty="0" smtClean="0"/>
              <a:t>      </a:t>
            </a:r>
            <a:r>
              <a:rPr lang="ru-RU" dirty="0" err="1" smtClean="0"/>
              <a:t>шмыка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3 1 4 2 5                14 3 5 2       3 1 2 45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00" y="661495"/>
            <a:ext cx="10820400" cy="96361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Актуальность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987972" y="1744717"/>
            <a:ext cx="10591800" cy="4595697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    Актуальность </a:t>
            </a:r>
            <a:r>
              <a:rPr lang="ru-RU" dirty="0">
                <a:solidFill>
                  <a:schemeClr val="tx1"/>
                </a:solidFill>
              </a:rPr>
              <a:t>и социальная значимость профилактики </a:t>
            </a:r>
            <a:r>
              <a:rPr lang="ru-RU" dirty="0" err="1">
                <a:solidFill>
                  <a:schemeClr val="tx1"/>
                </a:solidFill>
              </a:rPr>
              <a:t>дисграфии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дислексии</a:t>
            </a:r>
            <a:r>
              <a:rPr lang="ru-RU" dirty="0">
                <a:solidFill>
                  <a:schemeClr val="tx1"/>
                </a:solidFill>
              </a:rPr>
              <a:t> обусловлена значительным ростом количества учащихся-</a:t>
            </a:r>
            <a:r>
              <a:rPr lang="ru-RU" dirty="0" err="1">
                <a:solidFill>
                  <a:schemeClr val="tx1"/>
                </a:solidFill>
              </a:rPr>
              <a:t>дисграфиков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дислексиков</a:t>
            </a:r>
            <a:r>
              <a:rPr lang="ru-RU" dirty="0">
                <a:solidFill>
                  <a:schemeClr val="tx1"/>
                </a:solidFill>
              </a:rPr>
              <a:t> в школе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dirty="0"/>
              <a:t> Трудности усвоения тех или иных школьных предметов являются наиболее частой причиной школьной </a:t>
            </a:r>
            <a:r>
              <a:rPr lang="ru-RU" dirty="0" err="1"/>
              <a:t>дезадаптации</a:t>
            </a:r>
            <a:r>
              <a:rPr lang="ru-RU" dirty="0"/>
              <a:t>, резкого снижения учебной мотивации и возникающих в связи с этим трудностей в поведении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Это явление далеко не случайное. Причины его уходят своими корнями в дошкольный и даже более ранний возраст.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Значительно легче предупреждать нарушение письма и чтения в дошкольном возрасте, чем преодолевать их во время обучения в </a:t>
            </a:r>
            <a:r>
              <a:rPr lang="ru-RU" dirty="0" smtClean="0">
                <a:solidFill>
                  <a:schemeClr val="tx1"/>
                </a:solidFill>
              </a:rPr>
              <a:t>школе.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Целенаправленной </a:t>
            </a:r>
            <a:r>
              <a:rPr lang="ru-RU" dirty="0">
                <a:solidFill>
                  <a:schemeClr val="tx1"/>
                </a:solidFill>
              </a:rPr>
              <a:t>коррекции речевого и психического развития дошкольников, обеспечение готовности детей к обучению грамоте и школьной адаптации в целом, предупреждение вторичных отклонений в развитии ребенка. В связи с этим работа по профилактики </a:t>
            </a:r>
            <a:r>
              <a:rPr lang="ru-RU" dirty="0" err="1" smtClean="0">
                <a:solidFill>
                  <a:schemeClr val="tx1"/>
                </a:solidFill>
              </a:rPr>
              <a:t>дисграфий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дислексии</a:t>
            </a:r>
            <a:r>
              <a:rPr lang="ru-RU" dirty="0">
                <a:solidFill>
                  <a:schemeClr val="tx1"/>
                </a:solidFill>
              </a:rPr>
              <a:t> в условиях детского сада должна быть направлена на формирование как речевых, так и не речевых психических функций и процессов, обуславливающих нормальный процесс овладения </a:t>
            </a:r>
            <a:r>
              <a:rPr lang="ru-RU" dirty="0" smtClean="0">
                <a:solidFill>
                  <a:schemeClr val="tx1"/>
                </a:solidFill>
              </a:rPr>
              <a:t>письмом и чтением.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9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4993" y="396511"/>
            <a:ext cx="8610600" cy="9172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Предупреждение ошибок письма на уровне словосочетания.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2662" y="1019502"/>
            <a:ext cx="10920249" cy="56703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i="1" dirty="0" smtClean="0"/>
              <a:t> </a:t>
            </a:r>
            <a:r>
              <a:rPr lang="ru-RU" sz="1400" b="1" i="1" dirty="0" smtClean="0">
                <a:solidFill>
                  <a:schemeClr val="accent3">
                    <a:lumMod val="75000"/>
                  </a:schemeClr>
                </a:solidFill>
              </a:rPr>
              <a:t>Сочетание существительных с прилагательными</a:t>
            </a:r>
            <a:r>
              <a:rPr lang="ru-RU" sz="1400" b="1" i="1" dirty="0" smtClean="0"/>
              <a:t>.</a:t>
            </a:r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>а) Подбор как можно большего количества слов к предлагаемому, отвечающих на вопросы: Какой?, Какая?, Какие?, Чей?, Чья?, Чье?, Чьи? </a:t>
            </a:r>
          </a:p>
          <a:p>
            <a:pPr>
              <a:buNone/>
            </a:pPr>
            <a:r>
              <a:rPr lang="ru-RU" sz="1400" b="1" dirty="0" smtClean="0"/>
              <a:t>б) Подбор существительного к данному прилагательному. О чем можно сказать: теплый, теплая, теплое? </a:t>
            </a:r>
          </a:p>
          <a:p>
            <a:pPr>
              <a:buNone/>
            </a:pPr>
            <a:r>
              <a:rPr lang="ru-RU" sz="1400" b="1" dirty="0" smtClean="0"/>
              <a:t>в) Соединение стрелками слов, чтобы получилось верное словосочетание, при этом используя как относительные, так и притяжательные прилагательные. Например: зеленый лист, зеленое платье, зеленые лужайки.</a:t>
            </a:r>
          </a:p>
          <a:p>
            <a:pPr>
              <a:buNone/>
            </a:pPr>
            <a:r>
              <a:rPr lang="ru-RU" sz="1400" b="1" dirty="0" smtClean="0"/>
              <a:t>г) Предъявление словосочетаний с пропущенным окончанием прилагательного. Например: кофта - </a:t>
            </a:r>
            <a:r>
              <a:rPr lang="ru-RU" sz="1400" b="1" dirty="0" err="1" smtClean="0"/>
              <a:t>красн</a:t>
            </a:r>
            <a:r>
              <a:rPr lang="ru-RU" sz="1400" b="1" dirty="0" smtClean="0"/>
              <a:t>..., </a:t>
            </a:r>
            <a:r>
              <a:rPr lang="ru-RU" sz="1400" b="1" dirty="0" err="1" smtClean="0"/>
              <a:t>син</a:t>
            </a:r>
            <a:r>
              <a:rPr lang="ru-RU" sz="1400" b="1" dirty="0" smtClean="0"/>
              <a:t>...; </a:t>
            </a:r>
          </a:p>
          <a:p>
            <a:pPr>
              <a:buNone/>
            </a:pPr>
            <a:r>
              <a:rPr lang="ru-RU" sz="1400" b="1" dirty="0" err="1" smtClean="0"/>
              <a:t>д</a:t>
            </a:r>
            <a:r>
              <a:rPr lang="ru-RU" sz="1400" b="1" dirty="0" smtClean="0"/>
              <a:t>) Игра типа "Помоги Незнайке исправить ошибку".  Предъявление детям неверно составленных словосочетаний. </a:t>
            </a:r>
          </a:p>
          <a:p>
            <a:pPr algn="ctr">
              <a:buNone/>
            </a:pPr>
            <a:r>
              <a:rPr lang="ru-RU" sz="1400" b="1" i="1" dirty="0" smtClean="0">
                <a:solidFill>
                  <a:schemeClr val="accent3">
                    <a:lumMod val="75000"/>
                  </a:schemeClr>
                </a:solidFill>
              </a:rPr>
              <a:t>Сочетание существительных с глаголами.</a:t>
            </a:r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dirty="0" smtClean="0"/>
              <a:t>а) Подбор как можно большего количества к данному слову. Например: Что можно сделать с яблоком? </a:t>
            </a:r>
          </a:p>
          <a:p>
            <a:pPr>
              <a:buNone/>
            </a:pPr>
            <a:r>
              <a:rPr lang="ru-RU" sz="1400" b="1" dirty="0" smtClean="0"/>
              <a:t>б) Подбор существительного к данному глаголу с предлогом. Например: Прийти к ... (дому, отцу, решению); уйти от... (дедушки, дома, проблемы).</a:t>
            </a:r>
          </a:p>
          <a:p>
            <a:pPr>
              <a:buNone/>
            </a:pPr>
            <a:r>
              <a:rPr lang="ru-RU" sz="1400" b="1" dirty="0" smtClean="0"/>
              <a:t>в) Подбор нужного глагола в зависимости от рода и числа существительного. Например: Женя упал - Женя упала; Саша ушел - Саша ушла Это задание нужно проводить, используя картинки.</a:t>
            </a:r>
          </a:p>
          <a:p>
            <a:pPr algn="ctr">
              <a:buNone/>
            </a:pPr>
            <a:r>
              <a:rPr lang="ru-RU" sz="1400" b="1" i="1" dirty="0" smtClean="0">
                <a:solidFill>
                  <a:schemeClr val="accent3">
                    <a:lumMod val="75000"/>
                  </a:schemeClr>
                </a:solidFill>
              </a:rPr>
              <a:t>Сочетание существительных с числительными.</a:t>
            </a:r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dirty="0" smtClean="0"/>
              <a:t>Необходимо учить детей, верно, согласовывать числительные 1,2,5 с существительными: один цыпленок, два цыпленка, пять цыплят; </a:t>
            </a:r>
          </a:p>
          <a:p>
            <a:pPr>
              <a:buNone/>
            </a:pPr>
            <a:r>
              <a:rPr lang="ru-RU" sz="1400" b="1" dirty="0" smtClean="0"/>
              <a:t>Иногда детям заранее даются карточки с любыми предметами, и ставится такое условие: в начале у Саши всех предметов будет по одному, у Сережи - по два, а у Ани - по пять. Затем они меняются карточками между собой.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3131" y="280898"/>
            <a:ext cx="6611008" cy="7806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Предупреждение ошибок письма на уровне предложения.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8159" y="1048932"/>
            <a:ext cx="10633841" cy="5809068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</a:rPr>
              <a:t>Составление предложений по схемам:</a:t>
            </a:r>
            <a:endParaRPr lang="ru-RU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1600" b="1" dirty="0" smtClean="0"/>
              <a:t>______. Зима. ______ ______. Наступила зима.</a:t>
            </a:r>
          </a:p>
          <a:p>
            <a:pPr algn="ctr">
              <a:buNone/>
            </a:pPr>
            <a:r>
              <a:rPr lang="ru-RU" sz="1600" b="1" dirty="0" smtClean="0"/>
              <a:t>______ ______ ______. Наступила холодная зима.</a:t>
            </a:r>
          </a:p>
          <a:p>
            <a:pPr algn="ctr">
              <a:buNone/>
            </a:pPr>
            <a:r>
              <a:rPr lang="ru-RU" sz="1600" b="1" dirty="0" smtClean="0"/>
              <a:t>______ ______ ______ ______. Наступила холодная вьюжная зима.</a:t>
            </a:r>
          </a:p>
          <a:p>
            <a:pPr>
              <a:buNone/>
            </a:pPr>
            <a:r>
              <a:rPr lang="ru-RU" sz="1600" b="1" dirty="0" smtClean="0"/>
              <a:t>Дается также и обратное задание: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составление схем к данным предложениям</a:t>
            </a:r>
            <a:r>
              <a:rPr lang="ru-RU" sz="1600" b="1" dirty="0" smtClean="0"/>
              <a:t>. Исключение слова из предложения, для того чтобы предложить детям исправить ошибку, составив нужное предложение.</a:t>
            </a:r>
          </a:p>
          <a:p>
            <a:pPr>
              <a:buNone/>
            </a:pPr>
            <a:r>
              <a:rPr lang="ru-RU" sz="1600" b="1" dirty="0" smtClean="0"/>
              <a:t>а) Пропуск предлогов: Мы гуляли... лесу. Кошка сидит... окне.</a:t>
            </a:r>
          </a:p>
          <a:p>
            <a:pPr>
              <a:buNone/>
            </a:pPr>
            <a:r>
              <a:rPr lang="ru-RU" sz="1600" b="1" dirty="0" smtClean="0"/>
              <a:t>б) Пропуск существительных: Яблоки растут на...</a:t>
            </a:r>
          </a:p>
          <a:p>
            <a:pPr>
              <a:buNone/>
            </a:pPr>
            <a:r>
              <a:rPr lang="ru-RU" sz="1600" b="1" dirty="0" smtClean="0"/>
              <a:t>в) Пропуск прилагательных: Летом листья клена зеленые, а осенью...</a:t>
            </a:r>
          </a:p>
          <a:p>
            <a:pPr>
              <a:buNone/>
            </a:pPr>
            <a:r>
              <a:rPr lang="ru-RU" sz="1600" b="1" dirty="0" smtClean="0"/>
              <a:t>г) Пропуск наречий: Скажу я слово высоко, а ты ответишь... (низко). Скажу я слово далеко, а ты ответишь... (близко).</a:t>
            </a:r>
          </a:p>
          <a:p>
            <a:pPr>
              <a:buNone/>
            </a:pPr>
            <a:r>
              <a:rPr lang="ru-RU" sz="1600" b="1" dirty="0" err="1" smtClean="0"/>
              <a:t>д</a:t>
            </a:r>
            <a:r>
              <a:rPr lang="ru-RU" sz="1600" b="1" dirty="0" smtClean="0"/>
              <a:t>) Пропуск глаголов: Саша... машину. Папа... из машины.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i="1" dirty="0" smtClean="0"/>
              <a:t> </a:t>
            </a: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</a:rPr>
              <a:t>Выделение границ предложений в тексте.</a:t>
            </a:r>
            <a:endParaRPr lang="ru-RU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600" b="1" dirty="0" smtClean="0"/>
              <a:t>а) Предлагается детям хлопнуть в ладоши, когда, по их мнению, смысловая фраза закончилась. </a:t>
            </a:r>
          </a:p>
          <a:p>
            <a:pPr>
              <a:buNone/>
            </a:pPr>
            <a:r>
              <a:rPr lang="ru-RU" sz="1600" b="1" dirty="0" smtClean="0"/>
              <a:t>б) Постановка точек в предложениях, предъявленных на доске или на карточках. Дети должны усвоить, что начало предложения всегда пишется с большой буквы, а в конце ставится точка, вопросительный или восклицательный знак.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3925" y="510362"/>
            <a:ext cx="7843284" cy="90853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Предполагаемый результат</a:t>
            </a: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2255" y="1324034"/>
            <a:ext cx="9961179" cy="5139828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9600" b="1" dirty="0" smtClean="0"/>
              <a:t> В результате целенаправленной, систематической и планомерной работы у дошкольников формируются: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навыки учебной деятельности;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повышается уровень произвольного внимания;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зрительное и слуховое восприятие;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логическое мышление;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улучшаются память и речь;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совершенствуются пространственные представления;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формируется правильное, осмысленное чтение;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пробуждается интерес к процессу чтения и письма;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600" b="1" dirty="0" smtClean="0"/>
              <a:t>снимается эмоциональное напряжение и тревожность.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8841" y="322938"/>
            <a:ext cx="6842235" cy="95932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hlinkClick r:id="rId2" action="ppaction://hlinkpres?slideindex=1&amp;slidetitle="/>
              </a:rPr>
              <a:t>Сенсорный интерактивный ЛОГОПЕДИЧЕСКИЙ комплекс ВУНДЕРКИНД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0296" y="1303283"/>
            <a:ext cx="10820400" cy="43478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Логопедический комплекс «Вундеркинд» разработан специально для детей с нарушением речевого развития. Процесс обучения и коррекция речи происходит в форме игры, при которой повышаются коммуникативные функции.  Интерактивный комплекс представляет собой яркую навесную панель. Благодаря сенсорному экрану ребенок не только учится работаться с современными интерактивными технологиями, но и одновременно развивает моторику своих пальчиков. </a:t>
            </a:r>
            <a:r>
              <a:rPr lang="ru-RU" dirty="0" err="1" smtClean="0"/>
              <a:t>Мультитач</a:t>
            </a:r>
            <a:r>
              <a:rPr lang="ru-RU" dirty="0" smtClean="0"/>
              <a:t> экран сенсорного комплекса специально рассчитан на возможность работы двумя руками одновременно.</a:t>
            </a:r>
            <a:endParaRPr lang="ru-RU" dirty="0"/>
          </a:p>
        </p:txBody>
      </p:sp>
      <p:pic>
        <p:nvPicPr>
          <p:cNvPr id="46082" name="Picture 2" descr="ÐÐ°Ð²ÐµÑÐ½Ð¾Ð¹ ÑÐµÐ½ÑÐ¾ÑÐ½ÑÐ¹ Ð»Ð¾Ð³Ð¾Ð¿ÐµÐ´Ð¸ÑÐµÑÐºÐ¸Ð¹ ÐºÐ¾Ð¼Ð¿Ð»ÐµÐºÑ ÐÑÐ½Ð´ÐµÑÐºÐ¸Ð½Ð´ Ñ Ð¸Ð½ÑÐµÑÐ°ÐºÑÐ¸Ð²Ð½Ð¾Ð¹ Ð¿Ð°Ð½ÐµÐ»ÑÑ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8582" y="4204138"/>
            <a:ext cx="4332342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01187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Нейропсихологический подход к профилактике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дисграфии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дислеии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3779" y="1795168"/>
            <a:ext cx="11698014" cy="43218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Нейропсихологи</a:t>
            </a:r>
            <a:r>
              <a:rPr lang="ru-RU" dirty="0" smtClean="0"/>
              <a:t> утверждают, что нарушение межполушарного взаимодействия является </a:t>
            </a:r>
            <a:r>
              <a:rPr lang="ru-RU" dirty="0" err="1" smtClean="0"/>
              <a:t>однойиз</a:t>
            </a:r>
            <a:r>
              <a:rPr lang="ru-RU" dirty="0" smtClean="0"/>
              <a:t> причин недостатков чтения. </a:t>
            </a:r>
          </a:p>
          <a:p>
            <a:pPr>
              <a:buNone/>
            </a:pPr>
            <a:r>
              <a:rPr lang="ru-RU" dirty="0" smtClean="0"/>
              <a:t>Для детей со специфическими нарушениями чтения и письма характерна выраженная неравномерность развития отдельных сенсомоторных и интеллектуальных функций. Трудности в обучении такого типа возникают в связи с незрелостью определенных функций, дисгармонией созревания головного мозга, нарушением межполушарного взаимодействия. </a:t>
            </a:r>
          </a:p>
          <a:p>
            <a:pPr>
              <a:buNone/>
            </a:pPr>
            <a:r>
              <a:rPr lang="ru-RU" dirty="0" smtClean="0"/>
              <a:t>В ходе систематических упражнений у ребенка исчезают явления  </a:t>
            </a:r>
            <a:r>
              <a:rPr lang="ru-RU" dirty="0" err="1" smtClean="0"/>
              <a:t>дислексии</a:t>
            </a:r>
            <a:r>
              <a:rPr lang="ru-RU" dirty="0" smtClean="0"/>
              <a:t>, развиваются межполушарные связи, улучшаются память, концентрация внимания, пространственные представления. </a:t>
            </a:r>
          </a:p>
          <a:p>
            <a:pPr>
              <a:buNone/>
            </a:pPr>
            <a:r>
              <a:rPr lang="ru-RU" dirty="0" smtClean="0"/>
              <a:t>Все упражнения  нужно выполнять вместе с детьми, постепенно усложняя и увеличивая время и  сложность.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7865" y="1850179"/>
            <a:ext cx="10360324" cy="4565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заключается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в устранении основных этиологических факторов, имеющих отношение к указанным расстройствам. Могут быть рекомендованы следующие мероприятия: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75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охрана здоровья беременных, предупреждение родового травматизма, инфицирования плода новорожденного;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75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меры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по снижению соматической и инфекционной заболеваемости детей впервые годы жизни;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75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ранняя диагностика и своевременное лечение перинатальной церебральной патологии;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75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ранняя диагностика и коррекция нарушений развития речи у детей;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75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индивидуальная помощь детям, сменившим язык обучения.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9349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Первичная профилактика </a:t>
            </a:r>
            <a:r>
              <a:rPr lang="ru-RU" sz="3200" b="1" dirty="0" err="1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дислексии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ru-RU" sz="3200" b="1" dirty="0" err="1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дисграфии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9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 ранней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профилактики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дисграфии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дислексии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19842" y="2194560"/>
            <a:ext cx="10186358" cy="35851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b="1" dirty="0" smtClean="0"/>
              <a:t>Относится </a:t>
            </a:r>
            <a:r>
              <a:rPr lang="ru-RU" sz="2400" b="1" dirty="0"/>
              <a:t>целенаправленное развитие у ребенка тех психических функций, достаточная </a:t>
            </a:r>
            <a:r>
              <a:rPr lang="ru-RU" sz="2400" b="1" dirty="0" err="1"/>
              <a:t>сформированность</a:t>
            </a:r>
            <a:r>
              <a:rPr lang="ru-RU" sz="2400" b="1" dirty="0"/>
              <a:t> которых необходима для нормального овладения процессом письма и чтения. </a:t>
            </a:r>
            <a:r>
              <a:rPr lang="ru-RU" sz="2400" b="1" dirty="0" smtClean="0"/>
              <a:t>Весь </a:t>
            </a:r>
            <a:r>
              <a:rPr lang="ru-RU" sz="2400" b="1" dirty="0"/>
              <a:t>ход нормального речевого развития ребенка протекает по строго определенным закономерностям, при которых каждое сформировавшееся звено является базой для полноценного формирования последующего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261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3433" y="470083"/>
            <a:ext cx="6650421" cy="9067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Принципы логопедического воздействия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02980"/>
            <a:ext cx="10820400" cy="47157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 планировании работы по профилактике </a:t>
            </a:r>
            <a:r>
              <a:rPr lang="ru-RU" b="1" dirty="0" err="1" smtClean="0"/>
              <a:t>дисграфии</a:t>
            </a:r>
            <a:r>
              <a:rPr lang="ru-RU" b="1" dirty="0" smtClean="0"/>
              <a:t> и </a:t>
            </a:r>
            <a:r>
              <a:rPr lang="ru-RU" b="1" dirty="0" err="1" smtClean="0"/>
              <a:t>дислексии</a:t>
            </a:r>
            <a:r>
              <a:rPr lang="ru-RU" b="1" dirty="0" smtClean="0"/>
              <a:t> помимо патогенетического принципа опираемся на принцип учёта «зоны ближайшего развития ребёнка», по концепции психолога Льва Семёновича </a:t>
            </a:r>
            <a:r>
              <a:rPr lang="ru-RU" b="1" dirty="0" err="1" smtClean="0"/>
              <a:t>Выготского</a:t>
            </a:r>
            <a:r>
              <a:rPr lang="ru-RU" b="1" dirty="0" smtClean="0"/>
              <a:t>. В зону ближайшего развития входят те психические свойства, которые ещё только могут быть реализованы ребёнком под руководством взрослого, в сотрудничестве с педагогом.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dirty="0" smtClean="0"/>
              <a:t>Принцип комплексности реализовывался путем осуществления коррекционной работы направленной на весь комплекс речевых и не речевых симптомов, выявленных у детей с ОНР.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dirty="0" smtClean="0"/>
              <a:t>Принцип системности предполагает воздействие на речь как на единую систему речи, на компоненты.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dirty="0" smtClean="0"/>
              <a:t>Онтогенетический - последовательность логопедической работы определяется появлением тех или иных форм в гипотезе.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dirty="0" smtClean="0"/>
              <a:t>Патогенетический - в основе всех нарушений определяется механизм, нарушение какой-то психической функции.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b="1" dirty="0" smtClean="0"/>
              <a:t>Принцип учета </a:t>
            </a:r>
            <a:r>
              <a:rPr lang="ru-RU" b="1" dirty="0" err="1" smtClean="0"/>
              <a:t>поэтапности</a:t>
            </a:r>
            <a:r>
              <a:rPr lang="ru-RU" b="1" dirty="0" smtClean="0"/>
              <a:t> формирования умственных действий.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3962400" y="842668"/>
            <a:ext cx="7495220" cy="12278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Дислексия-</a:t>
            </a:r>
          </a:p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это частичное </a:t>
            </a:r>
            <a:r>
              <a:rPr lang="ru-RU" sz="2400" b="1" dirty="0"/>
              <a:t>специфическое нарушение процесса чтения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4294967295"/>
          </p:nvPr>
        </p:nvSpPr>
        <p:spPr>
          <a:xfrm>
            <a:off x="1492470" y="2401395"/>
            <a:ext cx="10174014" cy="382072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Виды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Ф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м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тич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е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я </a:t>
            </a:r>
            <a:r>
              <a:rPr lang="ru-RU" b="1" dirty="0" err="1" smtClean="0"/>
              <a:t>ди</a:t>
            </a:r>
            <a:r>
              <a:rPr lang="en-US" b="1" dirty="0" smtClean="0"/>
              <a:t>c</a:t>
            </a:r>
            <a:r>
              <a:rPr lang="ru-RU" b="1" dirty="0"/>
              <a:t>л</a:t>
            </a:r>
            <a:r>
              <a:rPr lang="en-US" b="1" dirty="0"/>
              <a:t>e</a:t>
            </a:r>
            <a:r>
              <a:rPr lang="ru-RU" b="1" dirty="0"/>
              <a:t>к</a:t>
            </a:r>
            <a:r>
              <a:rPr lang="en-US" b="1" dirty="0"/>
              <a:t>c</a:t>
            </a:r>
            <a:r>
              <a:rPr lang="ru-RU" b="1" dirty="0" err="1" smtClean="0"/>
              <a:t>ия</a:t>
            </a:r>
            <a:r>
              <a:rPr lang="ru-RU" b="1" dirty="0" smtClean="0"/>
              <a:t> м</a:t>
            </a:r>
            <a:r>
              <a:rPr lang="en-US" b="1" dirty="0"/>
              <a:t>o</a:t>
            </a:r>
            <a:r>
              <a:rPr lang="ru-RU" b="1" dirty="0"/>
              <a:t>ж</a:t>
            </a:r>
            <a:r>
              <a:rPr lang="en-US" b="1" dirty="0"/>
              <a:t>e</a:t>
            </a:r>
            <a:r>
              <a:rPr lang="ru-RU" b="1" dirty="0"/>
              <a:t>т быть </a:t>
            </a:r>
            <a:r>
              <a:rPr lang="en-US" b="1" dirty="0"/>
              <a:t>c</a:t>
            </a:r>
            <a:r>
              <a:rPr lang="ru-RU" b="1" dirty="0"/>
              <a:t>вяз</a:t>
            </a:r>
            <a:r>
              <a:rPr lang="en-US" b="1" dirty="0"/>
              <a:t>a</a:t>
            </a:r>
            <a:r>
              <a:rPr lang="ru-RU" b="1" dirty="0"/>
              <a:t>н</a:t>
            </a:r>
            <a:r>
              <a:rPr lang="en-US" b="1" dirty="0"/>
              <a:t>a: c </a:t>
            </a:r>
            <a:r>
              <a:rPr lang="ru-RU" b="1" dirty="0"/>
              <a:t>п</a:t>
            </a:r>
            <a:r>
              <a:rPr lang="en-US" b="1" dirty="0" err="1"/>
              <a:t>po</a:t>
            </a:r>
            <a:r>
              <a:rPr lang="ru-RU" b="1" dirty="0" err="1"/>
              <a:t>бл</a:t>
            </a:r>
            <a:r>
              <a:rPr lang="en-US" b="1" dirty="0"/>
              <a:t>e</a:t>
            </a:r>
            <a:r>
              <a:rPr lang="ru-RU" b="1" dirty="0"/>
              <a:t>м</a:t>
            </a:r>
            <a:r>
              <a:rPr lang="en-US" b="1" dirty="0"/>
              <a:t>a</a:t>
            </a:r>
            <a:r>
              <a:rPr lang="ru-RU" b="1" dirty="0"/>
              <a:t>ми </a:t>
            </a:r>
            <a:r>
              <a:rPr lang="en-US" b="1" dirty="0" err="1"/>
              <a:t>pac</a:t>
            </a:r>
            <a:r>
              <a:rPr lang="ru-RU" b="1" dirty="0"/>
              <a:t>п</a:t>
            </a:r>
            <a:r>
              <a:rPr lang="en-US" b="1" dirty="0"/>
              <a:t>o</a:t>
            </a:r>
            <a:r>
              <a:rPr lang="ru-RU" b="1" dirty="0" err="1"/>
              <a:t>зн</a:t>
            </a:r>
            <a:r>
              <a:rPr lang="en-US" b="1" dirty="0"/>
              <a:t>a</a:t>
            </a:r>
            <a:r>
              <a:rPr lang="ru-RU" b="1" dirty="0" err="1"/>
              <a:t>ния</a:t>
            </a:r>
            <a:r>
              <a:rPr lang="ru-RU" b="1" dirty="0"/>
              <a:t> в</a:t>
            </a:r>
            <a:r>
              <a:rPr lang="en-US" b="1" dirty="0"/>
              <a:t>a</a:t>
            </a:r>
            <a:r>
              <a:rPr lang="ru-RU" b="1" dirty="0" err="1"/>
              <a:t>жны</a:t>
            </a:r>
            <a:r>
              <a:rPr lang="en-US" b="1" dirty="0"/>
              <a:t>x </a:t>
            </a:r>
            <a:r>
              <a:rPr lang="ru-RU" b="1" dirty="0"/>
              <a:t>п</a:t>
            </a:r>
            <a:r>
              <a:rPr lang="en-US" b="1" dirty="0"/>
              <a:t>p</a:t>
            </a:r>
            <a:r>
              <a:rPr lang="ru-RU" b="1" dirty="0" err="1"/>
              <a:t>изн</a:t>
            </a:r>
            <a:r>
              <a:rPr lang="en-US" b="1" dirty="0"/>
              <a:t>a</a:t>
            </a:r>
            <a:r>
              <a:rPr lang="ru-RU" b="1" dirty="0"/>
              <a:t>к</a:t>
            </a:r>
            <a:r>
              <a:rPr lang="en-US" b="1" dirty="0"/>
              <a:t>o</a:t>
            </a:r>
            <a:r>
              <a:rPr lang="ru-RU" b="1" dirty="0"/>
              <a:t>в ф</a:t>
            </a:r>
            <a:r>
              <a:rPr lang="en-US" b="1" dirty="0"/>
              <a:t>o</a:t>
            </a:r>
            <a:r>
              <a:rPr lang="ru-RU" b="1" dirty="0"/>
              <a:t>н</a:t>
            </a:r>
            <a:r>
              <a:rPr lang="en-US" b="1" dirty="0"/>
              <a:t>e</a:t>
            </a:r>
            <a:r>
              <a:rPr lang="ru-RU" b="1" dirty="0"/>
              <a:t>м язык</a:t>
            </a:r>
            <a:r>
              <a:rPr lang="en-US" b="1" dirty="0" smtClean="0"/>
              <a:t>a</a:t>
            </a:r>
            <a:r>
              <a:rPr lang="ru-RU" b="1" dirty="0" smtClean="0"/>
              <a:t>,</a:t>
            </a:r>
            <a:r>
              <a:rPr lang="ru-RU" b="1" dirty="0"/>
              <a:t> и</a:t>
            </a:r>
            <a:r>
              <a:rPr lang="en-US" b="1" dirty="0"/>
              <a:t>c</a:t>
            </a:r>
            <a:r>
              <a:rPr lang="ru-RU" b="1" dirty="0"/>
              <a:t>к</a:t>
            </a:r>
            <a:r>
              <a:rPr lang="en-US" b="1" dirty="0"/>
              <a:t>a</a:t>
            </a:r>
            <a:r>
              <a:rPr lang="ru-RU" b="1" dirty="0"/>
              <a:t>ж</a:t>
            </a:r>
            <a:r>
              <a:rPr lang="en-US" b="1" dirty="0"/>
              <a:t>e</a:t>
            </a:r>
            <a:r>
              <a:rPr lang="ru-RU" b="1" dirty="0"/>
              <a:t>ни</a:t>
            </a:r>
            <a:r>
              <a:rPr lang="en-US" b="1" dirty="0"/>
              <a:t>e c</a:t>
            </a:r>
            <a:r>
              <a:rPr lang="ru-RU" b="1" dirty="0"/>
              <a:t>т</a:t>
            </a:r>
            <a:r>
              <a:rPr lang="en-US" b="1" dirty="0" smtClean="0"/>
              <a:t>p</a:t>
            </a:r>
            <a:r>
              <a:rPr lang="ru-RU" b="1" dirty="0" smtClean="0"/>
              <a:t>утку</a:t>
            </a:r>
            <a:r>
              <a:rPr lang="en-US" b="1" dirty="0" smtClean="0"/>
              <a:t>p</a:t>
            </a:r>
            <a:r>
              <a:rPr lang="ru-RU" b="1" dirty="0"/>
              <a:t>ы 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o</a:t>
            </a:r>
            <a:r>
              <a:rPr lang="ru-RU" b="1" dirty="0"/>
              <a:t>в</a:t>
            </a:r>
            <a:r>
              <a:rPr lang="en-US" b="1" dirty="0"/>
              <a:t>a </a:t>
            </a:r>
            <a:r>
              <a:rPr lang="ru-RU" b="1" dirty="0"/>
              <a:t>п</a:t>
            </a:r>
            <a:r>
              <a:rPr lang="en-US" b="1" dirty="0" err="1"/>
              <a:t>po</a:t>
            </a:r>
            <a:r>
              <a:rPr lang="ru-RU" b="1" dirty="0" err="1"/>
              <a:t>пу</a:t>
            </a:r>
            <a:r>
              <a:rPr lang="en-US" b="1" dirty="0"/>
              <a:t>c</a:t>
            </a:r>
            <a:r>
              <a:rPr lang="ru-RU" b="1" dirty="0"/>
              <a:t>к</a:t>
            </a:r>
            <a:r>
              <a:rPr lang="en-US" b="1" dirty="0"/>
              <a:t>a</a:t>
            </a:r>
            <a:r>
              <a:rPr lang="ru-RU" b="1" dirty="0"/>
              <a:t>ми букв или д</a:t>
            </a:r>
            <a:r>
              <a:rPr lang="en-US" b="1" dirty="0"/>
              <a:t>o</a:t>
            </a:r>
            <a:r>
              <a:rPr lang="ru-RU" b="1" dirty="0"/>
              <a:t>б</a:t>
            </a:r>
            <a:r>
              <a:rPr lang="en-US" b="1" dirty="0"/>
              <a:t>a</a:t>
            </a:r>
            <a:r>
              <a:rPr lang="ru-RU" b="1" dirty="0" err="1"/>
              <a:t>вл</a:t>
            </a:r>
            <a:r>
              <a:rPr lang="en-US" b="1" dirty="0"/>
              <a:t>e</a:t>
            </a:r>
            <a:r>
              <a:rPr lang="ru-RU" b="1" dirty="0"/>
              <a:t>ни</a:t>
            </a:r>
            <a:r>
              <a:rPr lang="en-US" b="1" dirty="0"/>
              <a:t>e</a:t>
            </a:r>
            <a:r>
              <a:rPr lang="ru-RU" b="1" dirty="0"/>
              <a:t>м лишни</a:t>
            </a:r>
            <a:r>
              <a:rPr lang="en-US" b="1" dirty="0" smtClean="0"/>
              <a:t>x</a:t>
            </a:r>
            <a:r>
              <a:rPr lang="ru-RU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Ce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м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нтич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ec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я </a:t>
            </a:r>
            <a:r>
              <a:rPr lang="ru-RU" b="1" dirty="0" err="1"/>
              <a:t>ди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e</a:t>
            </a:r>
            <a:r>
              <a:rPr lang="ru-RU" b="1" dirty="0"/>
              <a:t>к</a:t>
            </a:r>
            <a:r>
              <a:rPr lang="en-US" b="1" dirty="0"/>
              <a:t>c</a:t>
            </a:r>
            <a:r>
              <a:rPr lang="ru-RU" b="1" dirty="0" err="1"/>
              <a:t>ия</a:t>
            </a:r>
            <a:r>
              <a:rPr lang="ru-RU" b="1" dirty="0"/>
              <a:t> </a:t>
            </a:r>
            <a:r>
              <a:rPr lang="en-US" b="1" dirty="0"/>
              <a:t>c</a:t>
            </a:r>
            <a:r>
              <a:rPr lang="ru-RU" b="1" dirty="0"/>
              <a:t>вяз</a:t>
            </a:r>
            <a:r>
              <a:rPr lang="en-US" b="1" dirty="0"/>
              <a:t>a</a:t>
            </a:r>
            <a:r>
              <a:rPr lang="ru-RU" b="1" dirty="0"/>
              <a:t>н</a:t>
            </a:r>
            <a:r>
              <a:rPr lang="en-US" b="1" dirty="0"/>
              <a:t>a c </a:t>
            </a:r>
            <a:r>
              <a:rPr lang="ru-RU" b="1" dirty="0"/>
              <a:t>м</a:t>
            </a:r>
            <a:r>
              <a:rPr lang="en-US" b="1" dirty="0" err="1"/>
              <a:t>exa</a:t>
            </a:r>
            <a:r>
              <a:rPr lang="ru-RU" b="1" dirty="0"/>
              <a:t>низ</a:t>
            </a:r>
            <a:r>
              <a:rPr lang="en-US" b="1" dirty="0"/>
              <a:t>a</a:t>
            </a:r>
            <a:r>
              <a:rPr lang="ru-RU" b="1" dirty="0" err="1"/>
              <a:t>ци</a:t>
            </a:r>
            <a:r>
              <a:rPr lang="en-US" b="1" dirty="0"/>
              <a:t>e</a:t>
            </a:r>
            <a:r>
              <a:rPr lang="ru-RU" b="1" dirty="0"/>
              <a:t>й </a:t>
            </a:r>
            <a:r>
              <a:rPr lang="ru-RU" b="1" dirty="0" err="1"/>
              <a:t>чт</a:t>
            </a:r>
            <a:r>
              <a:rPr lang="en-US" b="1" dirty="0"/>
              <a:t>e</a:t>
            </a:r>
            <a:r>
              <a:rPr lang="ru-RU" b="1" dirty="0" err="1"/>
              <a:t>ния</a:t>
            </a:r>
            <a:r>
              <a:rPr lang="ru-RU" b="1" dirty="0"/>
              <a:t>, б</a:t>
            </a:r>
            <a:r>
              <a:rPr lang="en-US" b="1" dirty="0"/>
              <a:t>e</a:t>
            </a:r>
            <a:r>
              <a:rPr lang="ru-RU" b="1" dirty="0"/>
              <a:t>з п</a:t>
            </a:r>
            <a:r>
              <a:rPr lang="en-US" b="1" dirty="0"/>
              <a:t>o</a:t>
            </a:r>
            <a:r>
              <a:rPr lang="ru-RU" b="1" dirty="0"/>
              <a:t>ним</a:t>
            </a:r>
            <a:r>
              <a:rPr lang="en-US" b="1" dirty="0"/>
              <a:t>a</a:t>
            </a:r>
            <a:r>
              <a:rPr lang="ru-RU" b="1" dirty="0" err="1"/>
              <a:t>ния</a:t>
            </a:r>
            <a:r>
              <a:rPr lang="ru-RU" b="1" dirty="0"/>
              <a:t> и </a:t>
            </a:r>
            <a:r>
              <a:rPr lang="en-US" b="1" dirty="0"/>
              <a:t>c</a:t>
            </a:r>
            <a:r>
              <a:rPr lang="ru-RU" b="1" dirty="0" smtClean="0"/>
              <a:t>мы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o</a:t>
            </a:r>
            <a:r>
              <a:rPr lang="ru-RU" b="1" dirty="0"/>
              <a:t>в</a:t>
            </a:r>
            <a:r>
              <a:rPr lang="en-US" b="1" dirty="0"/>
              <a:t>o</a:t>
            </a:r>
            <a:r>
              <a:rPr lang="ru-RU" b="1" dirty="0"/>
              <a:t>й </a:t>
            </a:r>
            <a:r>
              <a:rPr lang="en-US" b="1" dirty="0"/>
              <a:t>o</a:t>
            </a:r>
            <a:r>
              <a:rPr lang="ru-RU" b="1" dirty="0"/>
              <a:t>б</a:t>
            </a:r>
            <a:r>
              <a:rPr lang="en-US" b="1" dirty="0"/>
              <a:t>pa</a:t>
            </a:r>
            <a:r>
              <a:rPr lang="ru-RU" b="1" dirty="0"/>
              <a:t>б</a:t>
            </a:r>
            <a:r>
              <a:rPr lang="en-US" b="1" dirty="0"/>
              <a:t>o</a:t>
            </a:r>
            <a:r>
              <a:rPr lang="ru-RU" b="1" dirty="0" smtClean="0"/>
              <a:t>тки.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г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pa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мм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тич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ec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я </a:t>
            </a:r>
            <a:r>
              <a:rPr lang="ru-RU" b="1" dirty="0" err="1"/>
              <a:t>ди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e</a:t>
            </a:r>
            <a:r>
              <a:rPr lang="ru-RU" b="1" dirty="0"/>
              <a:t>к</a:t>
            </a:r>
            <a:r>
              <a:rPr lang="en-US" b="1" dirty="0"/>
              <a:t>c</a:t>
            </a:r>
            <a:r>
              <a:rPr lang="ru-RU" b="1" dirty="0" err="1"/>
              <a:t>ия</a:t>
            </a:r>
            <a:r>
              <a:rPr lang="ru-RU" b="1" dirty="0"/>
              <a:t> </a:t>
            </a:r>
            <a:r>
              <a:rPr lang="ru-RU" b="1" dirty="0" smtClean="0"/>
              <a:t>т</a:t>
            </a:r>
            <a:r>
              <a:rPr lang="en-US" b="1" dirty="0" smtClean="0"/>
              <a:t>a</a:t>
            </a:r>
            <a:r>
              <a:rPr lang="ru-RU" b="1" dirty="0" smtClean="0"/>
              <a:t>к</a:t>
            </a:r>
            <a:r>
              <a:rPr lang="en-US" b="1" dirty="0" smtClean="0"/>
              <a:t>o</a:t>
            </a:r>
            <a:r>
              <a:rPr lang="ru-RU" b="1" dirty="0" err="1" smtClean="0"/>
              <a:t>й</a:t>
            </a:r>
            <a:r>
              <a:rPr lang="ru-RU" b="1" dirty="0" smtClean="0"/>
              <a:t> вид </a:t>
            </a:r>
            <a:r>
              <a:rPr lang="ru-RU" b="1" dirty="0" err="1" smtClean="0"/>
              <a:t>н</a:t>
            </a:r>
            <a:r>
              <a:rPr lang="en-US" b="1" dirty="0" smtClean="0"/>
              <a:t>e</a:t>
            </a:r>
            <a:r>
              <a:rPr lang="ru-RU" b="1" dirty="0" err="1" smtClean="0"/>
              <a:t>д</a:t>
            </a:r>
            <a:r>
              <a:rPr lang="en-US" b="1" dirty="0" err="1" smtClean="0"/>
              <a:t>opa</a:t>
            </a:r>
            <a:r>
              <a:rPr lang="ru-RU" b="1" dirty="0" err="1" smtClean="0"/>
              <a:t>звития</a:t>
            </a:r>
            <a:r>
              <a:rPr lang="ru-RU" b="1" dirty="0" smtClean="0"/>
              <a:t> </a:t>
            </a:r>
            <a:r>
              <a:rPr lang="en-US" b="1" dirty="0" smtClean="0"/>
              <a:t>o</a:t>
            </a:r>
            <a:r>
              <a:rPr lang="ru-RU" b="1" dirty="0" err="1" smtClean="0"/>
              <a:t>вл</a:t>
            </a:r>
            <a:r>
              <a:rPr lang="en-US" b="1" dirty="0" smtClean="0"/>
              <a:t>a</a:t>
            </a:r>
            <a:r>
              <a:rPr lang="ru-RU" b="1" dirty="0" err="1" smtClean="0"/>
              <a:t>д</a:t>
            </a:r>
            <a:r>
              <a:rPr lang="en-US" b="1" dirty="0" smtClean="0"/>
              <a:t>e</a:t>
            </a:r>
            <a:r>
              <a:rPr lang="ru-RU" b="1" dirty="0" err="1" smtClean="0"/>
              <a:t>ния</a:t>
            </a:r>
            <a:r>
              <a:rPr lang="ru-RU" b="1" dirty="0" smtClean="0"/>
              <a:t> г</a:t>
            </a:r>
            <a:r>
              <a:rPr lang="en-US" b="1" dirty="0" smtClean="0"/>
              <a:t>pa</a:t>
            </a:r>
            <a:r>
              <a:rPr lang="ru-RU" b="1" dirty="0" smtClean="0"/>
              <a:t>мм</a:t>
            </a:r>
            <a:r>
              <a:rPr lang="en-US" b="1" dirty="0" smtClean="0"/>
              <a:t>a</a:t>
            </a:r>
            <a:r>
              <a:rPr lang="ru-RU" b="1" dirty="0" err="1" smtClean="0"/>
              <a:t>тич</a:t>
            </a:r>
            <a:r>
              <a:rPr lang="en-US" b="1" dirty="0" err="1" smtClean="0"/>
              <a:t>ec</a:t>
            </a:r>
            <a:r>
              <a:rPr lang="ru-RU" b="1" dirty="0" err="1" smtClean="0"/>
              <a:t>ким</a:t>
            </a:r>
            <a:r>
              <a:rPr lang="ru-RU" b="1" dirty="0" smtClean="0"/>
              <a:t> </a:t>
            </a:r>
            <a:r>
              <a:rPr lang="en-US" b="1" dirty="0" smtClean="0"/>
              <a:t>c</a:t>
            </a:r>
            <a:r>
              <a:rPr lang="ru-RU" b="1" dirty="0" smtClean="0"/>
              <a:t>т</a:t>
            </a:r>
            <a:r>
              <a:rPr lang="en-US" b="1" dirty="0" err="1" smtClean="0"/>
              <a:t>poe</a:t>
            </a:r>
            <a:r>
              <a:rPr lang="ru-RU" b="1" dirty="0" smtClean="0"/>
              <a:t>м </a:t>
            </a:r>
            <a:r>
              <a:rPr lang="en-US" b="1" dirty="0" err="1" smtClean="0"/>
              <a:t>pe</a:t>
            </a:r>
            <a:r>
              <a:rPr lang="ru-RU" b="1" dirty="0" err="1" smtClean="0"/>
              <a:t>чи</a:t>
            </a:r>
            <a:r>
              <a:rPr lang="ru-RU" b="1" dirty="0" smtClean="0"/>
              <a:t>, к</a:t>
            </a:r>
            <a:r>
              <a:rPr lang="en-US" b="1" dirty="0" smtClean="0"/>
              <a:t>o</a:t>
            </a:r>
            <a:r>
              <a:rPr lang="ru-RU" b="1" dirty="0" smtClean="0"/>
              <a:t>т</a:t>
            </a:r>
            <a:r>
              <a:rPr lang="en-US" b="1" dirty="0" smtClean="0"/>
              <a:t>op</a:t>
            </a:r>
            <a:r>
              <a:rPr lang="ru-RU" b="1" dirty="0" err="1" smtClean="0"/>
              <a:t>ый</a:t>
            </a:r>
            <a:r>
              <a:rPr lang="ru-RU" b="1" dirty="0" smtClean="0"/>
              <a:t> </a:t>
            </a:r>
            <a:r>
              <a:rPr lang="ru-RU" b="1" dirty="0" err="1" smtClean="0"/>
              <a:t>н</a:t>
            </a:r>
            <a:r>
              <a:rPr lang="en-US" b="1" dirty="0" err="1" smtClean="0"/>
              <a:t>oc</a:t>
            </a:r>
            <a:r>
              <a:rPr lang="ru-RU" b="1" dirty="0" err="1" smtClean="0"/>
              <a:t>ит</a:t>
            </a:r>
            <a:r>
              <a:rPr lang="ru-RU" b="1" dirty="0" smtClean="0"/>
              <a:t> у</a:t>
            </a:r>
            <a:r>
              <a:rPr lang="en-US" b="1" dirty="0" smtClean="0"/>
              <a:t>c</a:t>
            </a:r>
            <a:r>
              <a:rPr lang="ru-RU" b="1" dirty="0" smtClean="0"/>
              <a:t>т</a:t>
            </a:r>
            <a:r>
              <a:rPr lang="en-US" b="1" dirty="0" smtClean="0"/>
              <a:t>o</a:t>
            </a:r>
            <a:r>
              <a:rPr lang="ru-RU" b="1" dirty="0" err="1" smtClean="0"/>
              <a:t>йчивый</a:t>
            </a:r>
            <a:r>
              <a:rPr lang="ru-RU" b="1" dirty="0" smtClean="0"/>
              <a:t> </a:t>
            </a:r>
            <a:r>
              <a:rPr lang="en-US" b="1" dirty="0" err="1" smtClean="0"/>
              <a:t>xapa</a:t>
            </a:r>
            <a:r>
              <a:rPr lang="ru-RU" b="1" dirty="0" smtClean="0"/>
              <a:t>кт</a:t>
            </a:r>
            <a:r>
              <a:rPr lang="en-US" b="1" dirty="0" err="1" smtClean="0"/>
              <a:t>ep</a:t>
            </a:r>
            <a:r>
              <a:rPr lang="en-US" b="1" dirty="0" smtClean="0"/>
              <a:t> </a:t>
            </a:r>
            <a:r>
              <a:rPr lang="ru-RU" b="1" dirty="0" smtClean="0"/>
              <a:t>и </a:t>
            </a:r>
            <a:r>
              <a:rPr lang="en-US" b="1" dirty="0" smtClean="0"/>
              <a:t>c</a:t>
            </a:r>
            <a:r>
              <a:rPr lang="ru-RU" b="1" dirty="0" smtClean="0"/>
              <a:t>вяз</a:t>
            </a:r>
            <a:r>
              <a:rPr lang="en-US" b="1" dirty="0" smtClean="0"/>
              <a:t>a</a:t>
            </a:r>
            <a:r>
              <a:rPr lang="ru-RU" b="1" dirty="0" err="1" smtClean="0"/>
              <a:t>н</a:t>
            </a:r>
            <a:r>
              <a:rPr lang="ru-RU" b="1" dirty="0" smtClean="0"/>
              <a:t> </a:t>
            </a:r>
            <a:r>
              <a:rPr lang="en-US" b="1" dirty="0" smtClean="0"/>
              <a:t>c </a:t>
            </a:r>
            <a:r>
              <a:rPr lang="ru-RU" b="1" dirty="0" err="1" smtClean="0"/>
              <a:t>п</a:t>
            </a:r>
            <a:r>
              <a:rPr lang="en-US" b="1" dirty="0" err="1" smtClean="0"/>
              <a:t>po</a:t>
            </a:r>
            <a:r>
              <a:rPr lang="ru-RU" b="1" dirty="0" err="1" smtClean="0"/>
              <a:t>бл</a:t>
            </a:r>
            <a:r>
              <a:rPr lang="en-US" b="1" dirty="0" smtClean="0"/>
              <a:t>e</a:t>
            </a:r>
            <a:r>
              <a:rPr lang="ru-RU" b="1" dirty="0" smtClean="0"/>
              <a:t>м</a:t>
            </a:r>
            <a:r>
              <a:rPr lang="en-US" b="1" dirty="0" smtClean="0"/>
              <a:t>a</a:t>
            </a:r>
            <a:r>
              <a:rPr lang="ru-RU" b="1" dirty="0" smtClean="0"/>
              <a:t>ми </a:t>
            </a:r>
            <a:r>
              <a:rPr lang="en-US" b="1" dirty="0" smtClean="0"/>
              <a:t>co</a:t>
            </a:r>
            <a:r>
              <a:rPr lang="ru-RU" b="1" dirty="0" smtClean="0"/>
              <a:t>гл</a:t>
            </a:r>
            <a:r>
              <a:rPr lang="en-US" b="1" dirty="0" err="1" smtClean="0"/>
              <a:t>aco</a:t>
            </a:r>
            <a:r>
              <a:rPr lang="ru-RU" b="1" dirty="0" smtClean="0"/>
              <a:t>в</a:t>
            </a:r>
            <a:r>
              <a:rPr lang="en-US" b="1" dirty="0" smtClean="0"/>
              <a:t>a</a:t>
            </a:r>
            <a:r>
              <a:rPr lang="ru-RU" b="1" dirty="0" err="1" smtClean="0"/>
              <a:t>ния</a:t>
            </a:r>
            <a:r>
              <a:rPr lang="ru-RU" b="1" dirty="0" smtClean="0"/>
              <a:t> </a:t>
            </a:r>
            <a:r>
              <a:rPr lang="en-US" b="1" dirty="0" smtClean="0"/>
              <a:t>c</a:t>
            </a:r>
            <a:r>
              <a:rPr lang="ru-RU" b="1" dirty="0" smtClean="0"/>
              <a:t>л</a:t>
            </a:r>
            <a:r>
              <a:rPr lang="en-US" b="1" dirty="0" smtClean="0"/>
              <a:t>o</a:t>
            </a:r>
            <a:r>
              <a:rPr lang="ru-RU" b="1" dirty="0" smtClean="0"/>
              <a:t>в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en-US" b="1" dirty="0" smtClean="0"/>
              <a:t>c</a:t>
            </a:r>
            <a:r>
              <a:rPr lang="ru-RU" b="1" dirty="0" smtClean="0"/>
              <a:t>л</a:t>
            </a:r>
            <a:r>
              <a:rPr lang="en-US" b="1" dirty="0" smtClean="0"/>
              <a:t>o</a:t>
            </a:r>
            <a:r>
              <a:rPr lang="ru-RU" b="1" dirty="0" smtClean="0"/>
              <a:t>в</a:t>
            </a:r>
            <a:r>
              <a:rPr lang="en-US" b="1" dirty="0" err="1" smtClean="0"/>
              <a:t>oco</a:t>
            </a:r>
            <a:r>
              <a:rPr lang="ru-RU" b="1" dirty="0" smtClean="0"/>
              <a:t>ч</a:t>
            </a:r>
            <a:r>
              <a:rPr lang="en-US" b="1" dirty="0" smtClean="0"/>
              <a:t>e</a:t>
            </a:r>
            <a:r>
              <a:rPr lang="ru-RU" b="1" dirty="0" smtClean="0"/>
              <a:t>т</a:t>
            </a:r>
            <a:r>
              <a:rPr lang="en-US" b="1" dirty="0" smtClean="0"/>
              <a:t>a</a:t>
            </a:r>
            <a:r>
              <a:rPr lang="ru-RU" b="1" dirty="0" err="1" smtClean="0"/>
              <a:t>ния</a:t>
            </a:r>
            <a:r>
              <a:rPr lang="en-US" b="1" dirty="0" smtClean="0"/>
              <a:t>x.</a:t>
            </a: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н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ec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тит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чк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я </a:t>
            </a:r>
            <a:r>
              <a:rPr lang="ru-RU" b="1" dirty="0" err="1"/>
              <a:t>ди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e</a:t>
            </a:r>
            <a:r>
              <a:rPr lang="ru-RU" b="1" dirty="0"/>
              <a:t>к</a:t>
            </a:r>
            <a:r>
              <a:rPr lang="en-US" b="1" dirty="0"/>
              <a:t>c</a:t>
            </a:r>
            <a:r>
              <a:rPr lang="ru-RU" b="1" dirty="0" err="1"/>
              <a:t>ия</a:t>
            </a:r>
            <a:r>
              <a:rPr lang="ru-RU" b="1" dirty="0"/>
              <a:t> вы</a:t>
            </a:r>
            <a:r>
              <a:rPr lang="en-US" b="1" dirty="0"/>
              <a:t>pa</a:t>
            </a:r>
            <a:r>
              <a:rPr lang="ru-RU" b="1" dirty="0"/>
              <a:t>ж</a:t>
            </a:r>
            <a:r>
              <a:rPr lang="en-US" b="1" dirty="0"/>
              <a:t>ae</a:t>
            </a:r>
            <a:r>
              <a:rPr lang="ru-RU" b="1" dirty="0"/>
              <a:t>т</a:t>
            </a:r>
            <a:r>
              <a:rPr lang="en-US" b="1" dirty="0"/>
              <a:t>c</a:t>
            </a:r>
            <a:r>
              <a:rPr lang="ru-RU" b="1" dirty="0"/>
              <a:t>я в 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o</a:t>
            </a:r>
            <a:r>
              <a:rPr lang="ru-RU" b="1" dirty="0" err="1"/>
              <a:t>жн</a:t>
            </a:r>
            <a:r>
              <a:rPr lang="en-US" b="1" dirty="0" err="1"/>
              <a:t>oc</a:t>
            </a:r>
            <a:r>
              <a:rPr lang="ru-RU" b="1" dirty="0" err="1"/>
              <a:t>ти</a:t>
            </a:r>
            <a:r>
              <a:rPr lang="ru-RU" b="1" dirty="0"/>
              <a:t> в</a:t>
            </a:r>
            <a:r>
              <a:rPr lang="en-US" b="1" dirty="0" err="1"/>
              <a:t>oc</a:t>
            </a:r>
            <a:r>
              <a:rPr lang="ru-RU" b="1" dirty="0"/>
              <a:t>п</a:t>
            </a:r>
            <a:r>
              <a:rPr lang="en-US" b="1" dirty="0" err="1"/>
              <a:t>po</a:t>
            </a:r>
            <a:r>
              <a:rPr lang="ru-RU" b="1" dirty="0" err="1"/>
              <a:t>изв</a:t>
            </a:r>
            <a:r>
              <a:rPr lang="en-US" b="1" dirty="0"/>
              <a:t>e</a:t>
            </a:r>
            <a:r>
              <a:rPr lang="ru-RU" b="1" dirty="0"/>
              <a:t>д</a:t>
            </a:r>
            <a:r>
              <a:rPr lang="en-US" b="1" dirty="0"/>
              <a:t>e</a:t>
            </a:r>
            <a:r>
              <a:rPr lang="ru-RU" b="1" dirty="0" err="1"/>
              <a:t>ния</a:t>
            </a:r>
            <a:r>
              <a:rPr lang="ru-RU" b="1" dirty="0"/>
              <a:t> </a:t>
            </a:r>
            <a:r>
              <a:rPr lang="en-US" b="1" dirty="0"/>
              <a:t>p</a:t>
            </a:r>
            <a:r>
              <a:rPr lang="ru-RU" b="1" dirty="0"/>
              <a:t>яд</a:t>
            </a:r>
            <a:r>
              <a:rPr lang="en-US" b="1" dirty="0"/>
              <a:t>a </a:t>
            </a:r>
            <a:r>
              <a:rPr lang="ru-RU" b="1" dirty="0"/>
              <a:t>п</a:t>
            </a:r>
            <a:r>
              <a:rPr lang="en-US" b="1" dirty="0" err="1"/>
              <a:t>oc</a:t>
            </a:r>
            <a:r>
              <a:rPr lang="ru-RU" b="1" dirty="0"/>
              <a:t>л</a:t>
            </a:r>
            <a:r>
              <a:rPr lang="en-US" b="1" dirty="0"/>
              <a:t>e</a:t>
            </a:r>
            <a:r>
              <a:rPr lang="ru-RU" b="1" dirty="0"/>
              <a:t>д</a:t>
            </a:r>
            <a:r>
              <a:rPr lang="en-US" b="1" dirty="0"/>
              <a:t>o</a:t>
            </a:r>
            <a:r>
              <a:rPr lang="ru-RU" b="1" dirty="0"/>
              <a:t>в</a:t>
            </a:r>
            <a:r>
              <a:rPr lang="en-US" b="1" dirty="0"/>
              <a:t>a</a:t>
            </a:r>
            <a:r>
              <a:rPr lang="ru-RU" b="1" dirty="0"/>
              <a:t>т</a:t>
            </a:r>
            <a:r>
              <a:rPr lang="en-US" b="1" dirty="0"/>
              <a:t>e</a:t>
            </a:r>
            <a:r>
              <a:rPr lang="ru-RU" b="1" dirty="0"/>
              <a:t>льны</a:t>
            </a:r>
            <a:r>
              <a:rPr lang="en-US" b="1" dirty="0"/>
              <a:t>x c</a:t>
            </a:r>
            <a:r>
              <a:rPr lang="ru-RU" b="1" dirty="0" err="1"/>
              <a:t>имв</a:t>
            </a:r>
            <a:r>
              <a:rPr lang="en-US" b="1" dirty="0"/>
              <a:t>o</a:t>
            </a:r>
            <a:r>
              <a:rPr lang="ru-RU" b="1" dirty="0"/>
              <a:t>л</a:t>
            </a:r>
            <a:r>
              <a:rPr lang="en-US" b="1" dirty="0"/>
              <a:t>o</a:t>
            </a:r>
            <a:r>
              <a:rPr lang="ru-RU" b="1" dirty="0"/>
              <a:t>в (букв, 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o</a:t>
            </a:r>
            <a:r>
              <a:rPr lang="ru-RU" b="1" dirty="0"/>
              <a:t>в).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птич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ec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я </a:t>
            </a:r>
            <a:r>
              <a:rPr lang="ru-RU" b="1" dirty="0" err="1"/>
              <a:t>ди</a:t>
            </a:r>
            <a:r>
              <a:rPr lang="en-US" b="1" dirty="0"/>
              <a:t>c</a:t>
            </a:r>
            <a:r>
              <a:rPr lang="ru-RU" b="1" dirty="0"/>
              <a:t>л</a:t>
            </a:r>
            <a:r>
              <a:rPr lang="en-US" b="1" dirty="0"/>
              <a:t>e</a:t>
            </a:r>
            <a:r>
              <a:rPr lang="ru-RU" b="1" dirty="0"/>
              <a:t>к</a:t>
            </a:r>
            <a:r>
              <a:rPr lang="en-US" b="1" dirty="0"/>
              <a:t>c</a:t>
            </a:r>
            <a:r>
              <a:rPr lang="ru-RU" b="1" dirty="0" err="1"/>
              <a:t>ия</a:t>
            </a:r>
            <a:r>
              <a:rPr lang="ru-RU" b="1" dirty="0"/>
              <a:t> вы</a:t>
            </a:r>
            <a:r>
              <a:rPr lang="en-US" b="1" dirty="0"/>
              <a:t>pa</a:t>
            </a:r>
            <a:r>
              <a:rPr lang="ru-RU" b="1" dirty="0"/>
              <a:t>ж</a:t>
            </a:r>
            <a:r>
              <a:rPr lang="en-US" b="1" dirty="0"/>
              <a:t>ae</a:t>
            </a:r>
            <a:r>
              <a:rPr lang="ru-RU" b="1" dirty="0"/>
              <a:t>т</a:t>
            </a:r>
            <a:r>
              <a:rPr lang="en-US" b="1" dirty="0"/>
              <a:t>c</a:t>
            </a:r>
            <a:r>
              <a:rPr lang="ru-RU" b="1" dirty="0"/>
              <a:t>я в </a:t>
            </a:r>
            <a:r>
              <a:rPr lang="en-US" b="1" dirty="0"/>
              <a:t>c</a:t>
            </a:r>
            <a:r>
              <a:rPr lang="ru-RU" b="1" dirty="0"/>
              <a:t>м</a:t>
            </a:r>
            <a:r>
              <a:rPr lang="en-US" b="1" dirty="0"/>
              <a:t>e</a:t>
            </a:r>
            <a:r>
              <a:rPr lang="ru-RU" b="1" dirty="0"/>
              <a:t>ш</a:t>
            </a:r>
            <a:r>
              <a:rPr lang="en-US" b="1" dirty="0"/>
              <a:t>e</a:t>
            </a:r>
            <a:r>
              <a:rPr lang="ru-RU" b="1" dirty="0" err="1"/>
              <a:t>нии</a:t>
            </a:r>
            <a:r>
              <a:rPr lang="ru-RU" b="1" dirty="0"/>
              <a:t> </a:t>
            </a:r>
            <a:r>
              <a:rPr lang="en-US" b="1" dirty="0" err="1"/>
              <a:t>cxo</a:t>
            </a:r>
            <a:r>
              <a:rPr lang="ru-RU" b="1" dirty="0" err="1"/>
              <a:t>жи</a:t>
            </a:r>
            <a:r>
              <a:rPr lang="en-US" b="1" dirty="0"/>
              <a:t>x </a:t>
            </a:r>
            <a:r>
              <a:rPr lang="ru-RU" b="1" dirty="0"/>
              <a:t>букв.</a:t>
            </a:r>
          </a:p>
        </p:txBody>
      </p:sp>
    </p:spTree>
    <p:extLst>
      <p:ext uri="{BB962C8B-B14F-4D97-AF65-F5344CB8AC3E}">
        <p14:creationId xmlns="" xmlns:p14="http://schemas.microsoft.com/office/powerpoint/2010/main" val="13722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5048" y="683172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Дисграфия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</a:p>
          <a:p>
            <a:pPr algn="ctr">
              <a:buNone/>
            </a:pPr>
            <a:r>
              <a:rPr lang="ru-RU" sz="2000" dirty="0" smtClean="0"/>
              <a:t>это частичное специфическое нарушение процесса письма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2979" y="211463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Виды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артикуляторно-акустическая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/>
              <a:t>дисграфия</a:t>
            </a:r>
            <a:r>
              <a:rPr lang="ru-RU" sz="2000" b="1" dirty="0" smtClean="0"/>
              <a:t>, связанна с нарушениями артикуляции, звукопроизношения и фонематического восприятия;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акустическая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дисграфия</a:t>
            </a:r>
            <a:r>
              <a:rPr lang="ru-RU" sz="2000" b="1" dirty="0" smtClean="0"/>
              <a:t>, связанна с нарушением фонемного распознавания;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sz="2000" b="1" dirty="0" err="1" smtClean="0"/>
              <a:t>дисграфия</a:t>
            </a:r>
            <a:r>
              <a:rPr lang="ru-RU" sz="2000" b="1" dirty="0" smtClean="0"/>
              <a:t> на почве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несформированности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языкового анализа и синтеза;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Аграмматическая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дисграфия</a:t>
            </a:r>
            <a:r>
              <a:rPr lang="ru-RU" sz="2000" b="1" dirty="0" smtClean="0"/>
              <a:t>, связанна с недоразвитием лексико-грамматической стороны речи;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Оптическая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дисграфия</a:t>
            </a:r>
            <a:r>
              <a:rPr lang="ru-RU" sz="2000" b="1" dirty="0" smtClean="0"/>
              <a:t>, связанна с несформированностью зрительно-пространственных представлений.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09753" y="1135677"/>
            <a:ext cx="271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08481" y="2017986"/>
            <a:ext cx="11173919" cy="3310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6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Дисграфия</a:t>
            </a: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6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дислексия</a:t>
            </a: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являются нарушениями, изолированными друг от друга, обычно встречаются в сочетании, так как имеют единые механизмы и тесно связаны с нарушением устной речи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15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8"/>
          <p:cNvSpPr txBox="1">
            <a:spLocks/>
          </p:cNvSpPr>
          <p:nvPr/>
        </p:nvSpPr>
        <p:spPr>
          <a:xfrm>
            <a:off x="960164" y="2069881"/>
            <a:ext cx="11042650" cy="2668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Основная ЦЕЛЬ профилактики:</a:t>
            </a:r>
            <a:r>
              <a:rPr kumimoji="0" lang="ru-RU" sz="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Устранение предрасположенности к нарушениям чтения и письма у детей старшего дошкольного возраста в рамках подготовки их к школе</a:t>
            </a:r>
            <a:r>
              <a:rPr kumimoji="0" lang="ru-RU" sz="1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all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701</TotalTime>
  <Words>2131</Words>
  <Application>Microsoft Office PowerPoint</Application>
  <PresentationFormat>Произвольный</PresentationFormat>
  <Paragraphs>178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След самолета</vt:lpstr>
      <vt:lpstr>Профилактика дислексии и дисграфии у детей дошкольного возраста</vt:lpstr>
      <vt:lpstr>Актуальность</vt:lpstr>
      <vt:lpstr>Первичная профилактика дислексии и дисграфии </vt:lpstr>
      <vt:lpstr>К ранней профилактики дисграфии и дислексии </vt:lpstr>
      <vt:lpstr>Принципы логопедического воздействия</vt:lpstr>
      <vt:lpstr>Слайд 6</vt:lpstr>
      <vt:lpstr>Слайд 7</vt:lpstr>
      <vt:lpstr>Слайд 8</vt:lpstr>
      <vt:lpstr>Слайд 9</vt:lpstr>
      <vt:lpstr>Основные задачи</vt:lpstr>
      <vt:lpstr>Логопедическая работа ведётся поэтапно  </vt:lpstr>
      <vt:lpstr>Слайд 12</vt:lpstr>
      <vt:lpstr>Слайд 13</vt:lpstr>
      <vt:lpstr>Предупреждение ошибок письма на уровни буквы</vt:lpstr>
      <vt:lpstr>Слайд 15</vt:lpstr>
      <vt:lpstr>Слайд 16</vt:lpstr>
      <vt:lpstr>Предупреждение ошибок письма на уровне слога.</vt:lpstr>
      <vt:lpstr>Предупреждение ошибок письма на уровне слова.</vt:lpstr>
      <vt:lpstr>проЧитать ОТ САМОЙ МАЛЕНЬКОЙ К САМОЙ БОЛЬШОЙ  ХМО                ОКТ               КТИ                 АСД  Читаем черные буквы, затем светлые.  ВСААЗДАЫ  СКООВНЫИ  ГМУЫСШИКА  ШКИИШСКАКА   Поставь буквы по порядку и прочитай слова.  шмкоа                ккшао      шмыка  3 1 4 2 5                14 3 5 2       3 1 2 45 </vt:lpstr>
      <vt:lpstr>Предупреждение ошибок письма на уровне словосочетания. </vt:lpstr>
      <vt:lpstr>Предупреждение ошибок письма на уровне предложения.</vt:lpstr>
      <vt:lpstr>Предполагаемый результат </vt:lpstr>
      <vt:lpstr>Сенсорный интерактивный ЛОГОПЕДИЧЕСКИЙ комплекс ВУНДЕРКИНД</vt:lpstr>
      <vt:lpstr>Нейропсихологический подход к профилактике дисграфии и дислеии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дислексии и дисграфии у детейдошкольного возраста</dc:title>
  <dc:creator>User</dc:creator>
  <cp:lastModifiedBy>User</cp:lastModifiedBy>
  <cp:revision>75</cp:revision>
  <dcterms:created xsi:type="dcterms:W3CDTF">2018-11-02T08:13:26Z</dcterms:created>
  <dcterms:modified xsi:type="dcterms:W3CDTF">2018-11-18T14:27:42Z</dcterms:modified>
</cp:coreProperties>
</file>