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3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4" r:id="rId26"/>
    <p:sldId id="285" r:id="rId27"/>
    <p:sldId id="291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87113-E10B-4F45-AC8C-DAD9EA857DD7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6019-22B7-4582-905D-1155A80FB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3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6019-22B7-4582-905D-1155A80FBD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3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7E2-2132-4320-9E75-12F48E03415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9D7E2-2132-4320-9E75-12F48E03415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3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7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5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2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3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8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7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0185F9-B613-405B-8790-D93BEA899993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FC3A5D-09A7-46BC-A166-329D54B96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2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97-2003_Worksheet2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Мастер-класс</a:t>
            </a:r>
            <a:br>
              <a:rPr lang="ru-RU" sz="4400" dirty="0" smtClean="0"/>
            </a:br>
            <a:r>
              <a:rPr lang="ru-RU" sz="4400" dirty="0" smtClean="0"/>
              <a:t>«Досуговая деятельность идеальной семьи»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75" y="3775452"/>
            <a:ext cx="4462625" cy="30825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5632" y="4226250"/>
            <a:ext cx="3035808" cy="176307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едагог-психолог </a:t>
            </a:r>
          </a:p>
          <a:p>
            <a:pPr algn="r"/>
            <a:r>
              <a:rPr lang="ru-RU" dirty="0" smtClean="0"/>
              <a:t>Данилова А.С.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2304" y="338328"/>
            <a:ext cx="66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 23»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9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409" y="315033"/>
            <a:ext cx="6254495" cy="1909794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FF6699"/>
                </a:solidFill>
                <a:latin typeface="Comic Sans MS" pitchFamily="66" charset="0"/>
              </a:rPr>
              <a:t>ЗИГЗАГ 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- креативность</a:t>
            </a:r>
            <a:endParaRPr lang="ru-RU" sz="3200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776" y="3364992"/>
            <a:ext cx="11384280" cy="313584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/>
              <a:t>Единственная разомкнутая фигура в </a:t>
            </a:r>
            <a:r>
              <a:rPr lang="ru-RU" dirty="0" err="1"/>
              <a:t>психогеометрии</a:t>
            </a:r>
            <a:r>
              <a:rPr lang="ru-RU" dirty="0"/>
              <a:t> - </a:t>
            </a:r>
            <a:r>
              <a:rPr lang="ru-RU" b="1" dirty="0"/>
              <a:t>зигзаг</a:t>
            </a:r>
            <a:r>
              <a:rPr lang="ru-RU" dirty="0"/>
              <a:t>. Основные качества - </a:t>
            </a:r>
            <a:r>
              <a:rPr lang="ru-RU" b="1" dirty="0" err="1"/>
              <a:t>креативность</a:t>
            </a:r>
            <a:r>
              <a:rPr lang="ru-RU" b="1" dirty="0"/>
              <a:t>, неожиданность, интуитивность.</a:t>
            </a:r>
          </a:p>
          <a:p>
            <a:pPr algn="just">
              <a:buNone/>
            </a:pPr>
            <a:r>
              <a:rPr lang="ru-RU" dirty="0"/>
              <a:t>Непредсказуем, </a:t>
            </a:r>
            <a:r>
              <a:rPr lang="ru-RU" b="1" dirty="0"/>
              <a:t>не любит чётких и вообще любых границ</a:t>
            </a:r>
            <a:r>
              <a:rPr lang="ru-RU" dirty="0"/>
              <a:t>. Его носит из стороны в сторону за счёт чего </a:t>
            </a:r>
            <a:r>
              <a:rPr lang="ru-RU" b="1" dirty="0"/>
              <a:t>получается очень хорошо генерировать новые идеи.</a:t>
            </a:r>
            <a:r>
              <a:rPr lang="ru-RU" dirty="0"/>
              <a:t> У истинных зигзагов </a:t>
            </a:r>
            <a:r>
              <a:rPr lang="ru-RU" b="1" dirty="0"/>
              <a:t>логика отсутствует напрочь</a:t>
            </a:r>
            <a:r>
              <a:rPr lang="ru-RU" dirty="0"/>
              <a:t>, а есть </a:t>
            </a:r>
            <a:r>
              <a:rPr lang="ru-RU" b="1" dirty="0"/>
              <a:t>широкий полёт фантазии</a:t>
            </a:r>
            <a:r>
              <a:rPr lang="ru-RU" dirty="0"/>
              <a:t>. Из-за этого логикам, например, </a:t>
            </a:r>
            <a:r>
              <a:rPr lang="ru-RU" b="1" dirty="0"/>
              <a:t>квадратам сложно с ними общаться</a:t>
            </a:r>
            <a:r>
              <a:rPr lang="ru-RU" dirty="0"/>
              <a:t>, нет же чёткой структуры разговора, а есть </a:t>
            </a:r>
            <a:r>
              <a:rPr lang="ru-RU" b="1" dirty="0"/>
              <a:t>перепрыгивания с одной темы на другую через третью.</a:t>
            </a:r>
          </a:p>
          <a:p>
            <a:pPr algn="just">
              <a:buNone/>
            </a:pPr>
            <a:r>
              <a:rPr lang="ru-RU" dirty="0"/>
              <a:t>Зигзаги </a:t>
            </a:r>
            <a:r>
              <a:rPr lang="ru-RU" b="1" dirty="0"/>
              <a:t>пребывают в мечтах</a:t>
            </a:r>
            <a:r>
              <a:rPr lang="ru-RU" dirty="0"/>
              <a:t>, иногда даже </a:t>
            </a:r>
            <a:r>
              <a:rPr lang="ru-RU" b="1" dirty="0"/>
              <a:t>больше, чем в реальной жизни.</a:t>
            </a:r>
            <a:r>
              <a:rPr lang="ru-RU" dirty="0"/>
              <a:t> Оттуда и появляются все их идеи. </a:t>
            </a:r>
            <a:r>
              <a:rPr lang="ru-RU" b="1" dirty="0">
                <a:solidFill>
                  <a:srgbClr val="0070C0"/>
                </a:solidFill>
              </a:rPr>
              <a:t>Пример зигзага - дизайнер или актёр.</a:t>
            </a:r>
          </a:p>
          <a:p>
            <a:pPr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6147" name="Picture 3" descr="C:\Users\Хозяин\Desktop\akter-zigz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934" y="429767"/>
            <a:ext cx="3700074" cy="2784039"/>
          </a:xfrm>
          <a:prstGeom prst="star16">
            <a:avLst/>
          </a:prstGeom>
          <a:noFill/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0964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552" y="481584"/>
            <a:ext cx="10799064" cy="1356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Экспресс-тест непроизвольного рисунка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81912"/>
            <a:ext cx="10058400" cy="501091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Задание</a:t>
            </a:r>
            <a:r>
              <a:rPr lang="ru-R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  <a:r>
              <a:rPr lang="ru-RU" sz="3600" dirty="0">
                <a:cs typeface="Times New Roman" panose="02020603050405020304" pitchFamily="18" charset="0"/>
              </a:rPr>
              <a:t> нарисуйте человека, используя геометрические фигуры – </a:t>
            </a:r>
            <a:r>
              <a:rPr lang="ru-R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круг, треугольник, прямоугольник</a:t>
            </a:r>
            <a:r>
              <a:rPr lang="ru-RU" sz="3600" dirty="0">
                <a:cs typeface="Times New Roman" panose="02020603050405020304" pitchFamily="18" charset="0"/>
              </a:rPr>
              <a:t>, но так, чтобы было использовано всего </a:t>
            </a:r>
            <a:r>
              <a:rPr lang="ru-R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10 </a:t>
            </a:r>
            <a:r>
              <a:rPr lang="ru-RU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фигур.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5310182" y="4857760"/>
            <a:ext cx="889248" cy="86409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81290" y="485776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320136" y="4786322"/>
            <a:ext cx="914400" cy="83950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Интерпретация результатов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819656"/>
            <a:ext cx="9872871" cy="4276344"/>
          </a:xfrm>
        </p:spPr>
        <p:txBody>
          <a:bodyPr>
            <a:normAutofit/>
          </a:bodyPr>
          <a:lstStyle/>
          <a:p>
            <a:r>
              <a:rPr lang="ru-RU" sz="3200" dirty="0"/>
              <a:t>Подсчитайте число использованных фигур и результат записывайте в виде трехзначного числа:</a:t>
            </a:r>
          </a:p>
          <a:p>
            <a:r>
              <a:rPr lang="ru-RU" sz="3200" dirty="0"/>
              <a:t> </a:t>
            </a:r>
            <a:r>
              <a:rPr lang="ru-RU" sz="3200" dirty="0">
                <a:solidFill>
                  <a:srgbClr val="C00000"/>
                </a:solidFill>
              </a:rPr>
              <a:t>сотни</a:t>
            </a:r>
            <a:r>
              <a:rPr lang="ru-RU" sz="3200" dirty="0"/>
              <a:t> – треугольники,</a:t>
            </a:r>
          </a:p>
          <a:p>
            <a:r>
              <a:rPr lang="ru-RU" sz="3200" dirty="0">
                <a:solidFill>
                  <a:srgbClr val="00B050"/>
                </a:solidFill>
              </a:rPr>
              <a:t> десятки </a:t>
            </a:r>
            <a:r>
              <a:rPr lang="ru-RU" sz="3200" dirty="0"/>
              <a:t>– круги,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единицы</a:t>
            </a:r>
            <a:r>
              <a:rPr lang="ru-RU" sz="3200" dirty="0"/>
              <a:t> – прямоугольники.</a:t>
            </a:r>
          </a:p>
          <a:p>
            <a:r>
              <a:rPr lang="ru-RU" sz="3200" dirty="0">
                <a:solidFill>
                  <a:srgbClr val="7030A0"/>
                </a:solidFill>
              </a:rPr>
              <a:t>НАПРИМЕР 136</a:t>
            </a:r>
          </a:p>
        </p:txBody>
      </p:sp>
    </p:spTree>
    <p:extLst>
      <p:ext uri="{BB962C8B-B14F-4D97-AF65-F5344CB8AC3E}">
        <p14:creationId xmlns:p14="http://schemas.microsoft.com/office/powerpoint/2010/main" val="21167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omic Sans MS" pitchFamily="66" charset="0"/>
              </a:rPr>
              <a:t>Руководитель: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901, 802, 604, 910, 811, 712, 613, 820, 721, 622, 730, 631, 640.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901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910, 802, 811, 820, 703, 711, 721, 730, 604, 613, 622, 631, 640 </a:t>
            </a:r>
            <a:r>
              <a:rPr lang="ru-RU" dirty="0"/>
              <a:t>– эти люди доминируют над другими, проявляют организационные способности, хорошее, речевое развитие, хорошую адаптацию к социальной среде.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901, 910, 802, 811, 820 </a:t>
            </a:r>
            <a:r>
              <a:rPr lang="ru-RU" dirty="0"/>
              <a:t>– проявляют жесткое доминирование над другими людьми.</a:t>
            </a:r>
          </a:p>
          <a:p>
            <a:pPr algn="just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703, 711, 721, 730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– ситуативное доминирование.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604, 622, 613, 640 </a:t>
            </a:r>
            <a:r>
              <a:rPr lang="ru-RU" dirty="0"/>
              <a:t>– вербальный руководитель, преподавательский подтип, воздействует речью на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310" y="557784"/>
            <a:ext cx="8229600" cy="1219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Ответственный исполнитель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936" y="2029968"/>
            <a:ext cx="11256264" cy="4096196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C00000"/>
                </a:solidFill>
              </a:rPr>
              <a:t>505, 514, 523, 532, 541, 550 – </a:t>
            </a:r>
          </a:p>
          <a:p>
            <a:pPr>
              <a:buNone/>
            </a:pPr>
            <a:r>
              <a:rPr lang="ru-RU" sz="3500" dirty="0"/>
              <a:t>колеблются при принятии ответственных решений, предпочитают выполнять чужие распоряжения, проявляя ответственность, требовательность к себе, высокий профессионализм, часто доводя себя до утомления и перенапряжения. Эти люди высоко ценят правдивость, добросовестность</a:t>
            </a:r>
            <a:r>
              <a:rPr lang="ru-RU" sz="3500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0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Тревожно-мнительный тип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часто </a:t>
            </a:r>
            <a:r>
              <a:rPr lang="ru-RU" sz="3200" dirty="0"/>
              <a:t>сомневается в себе, тревожатся, отличаются ранимостью, хотя имеют разнообразные способности, могут менять свою профессию, иметь хобби, не переносят беспорядок, грязь, из-за чего порой даже конфликтуют с людьми </a:t>
            </a:r>
            <a:r>
              <a:rPr lang="ru-RU" sz="3200" u="sng" dirty="0">
                <a:solidFill>
                  <a:srgbClr val="7030A0"/>
                </a:solidFill>
              </a:rPr>
              <a:t>– 406, 415, 424, 433, 442, 451, 460. </a:t>
            </a:r>
            <a:r>
              <a:rPr lang="ru-RU" sz="3200" dirty="0"/>
              <a:t>Поэтический подтип – 415. Особая тщательность в работе – 424.</a:t>
            </a:r>
          </a:p>
        </p:txBody>
      </p:sp>
    </p:spTree>
    <p:extLst>
      <p:ext uri="{BB962C8B-B14F-4D97-AF65-F5344CB8AC3E}">
        <p14:creationId xmlns:p14="http://schemas.microsoft.com/office/powerpoint/2010/main" val="27932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Ученые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528" y="2240280"/>
            <a:ext cx="10707624" cy="388588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Comic Sans MS" pitchFamily="66" charset="0"/>
              </a:rPr>
              <a:t>эти люди абстрагируются от реальности, любят размышлять, порой разрабатывают свои теории, проявляют рациональное поведение, душевное равновесие – 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307, 316, 325, 334, 343, 352, 361, 370. </a:t>
            </a:r>
          </a:p>
          <a:p>
            <a:pPr algn="just"/>
            <a:r>
              <a:rPr lang="ru-RU" sz="2800" dirty="0">
                <a:latin typeface="Comic Sans MS" pitchFamily="66" charset="0"/>
              </a:rPr>
              <a:t>Склонность к глобальным теориям, к сложной координационной работе – 316.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Склонность к медицинским, биологическим проблемам, к познанию жизни (в кино, режиссуре и т. п.) – 325.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6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24" y="567246"/>
            <a:ext cx="8229600" cy="3460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Интуитивный тип</a:t>
            </a:r>
            <a:r>
              <a:rPr lang="ru-RU" sz="4000" dirty="0">
                <a:solidFill>
                  <a:srgbClr val="FF0000"/>
                </a:solidFill>
              </a:rPr>
              <a:t>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776" y="1335024"/>
            <a:ext cx="11329416" cy="47911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/>
              <a:t>высокая чувствительность нервной системы, истощаемость,</a:t>
            </a:r>
          </a:p>
          <a:p>
            <a:pPr algn="just">
              <a:buNone/>
            </a:pPr>
            <a:r>
              <a:rPr lang="ru-RU" sz="2400" dirty="0"/>
              <a:t>утомляемость, чувствительность к новизне, способность</a:t>
            </a:r>
          </a:p>
          <a:p>
            <a:pPr algn="just">
              <a:buNone/>
            </a:pPr>
            <a:r>
              <a:rPr lang="ru-RU" sz="2400" dirty="0"/>
              <a:t>предчувствовать обще направление развития событий в будущем, интуиция. Они вырабатывают свои нормы морали, проявляют самоконтроль, не выносят посягательств на свою </a:t>
            </a:r>
            <a:r>
              <a:rPr lang="ru-RU" sz="2400" dirty="0" err="1"/>
              <a:t>свободу,имеют</a:t>
            </a:r>
            <a:r>
              <a:rPr lang="ru-RU" sz="2400" dirty="0"/>
              <a:t> образное воображение, порой склонны к творчеству – </a:t>
            </a:r>
            <a:r>
              <a:rPr lang="ru-RU" u="sng" dirty="0">
                <a:solidFill>
                  <a:srgbClr val="0070C0"/>
                </a:solidFill>
              </a:rPr>
              <a:t>208, 217, 226,235, 244, 253, 262, 271, 280. </a:t>
            </a:r>
          </a:p>
          <a:p>
            <a:pPr algn="just">
              <a:buNone/>
            </a:pPr>
            <a:r>
              <a:rPr lang="ru-RU" sz="2400" dirty="0"/>
              <a:t>При чем, </a:t>
            </a:r>
            <a:r>
              <a:rPr lang="ru-RU" sz="2400" b="1" dirty="0">
                <a:solidFill>
                  <a:srgbClr val="C00000"/>
                </a:solidFill>
              </a:rPr>
              <a:t>235</a:t>
            </a:r>
            <a:r>
              <a:rPr lang="ru-RU" sz="2400" dirty="0">
                <a:solidFill>
                  <a:srgbClr val="C00000"/>
                </a:solidFill>
              </a:rPr>
              <a:t> частот среди профессиональных психологов</a:t>
            </a:r>
            <a:r>
              <a:rPr lang="ru-RU" sz="2400" dirty="0"/>
              <a:t> или при повышенном интересе к психологии человека, способные понимать и разбираться в психологии людей. </a:t>
            </a:r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244 –</a:t>
            </a:r>
            <a:r>
              <a:rPr lang="ru-RU" sz="2400" dirty="0">
                <a:solidFill>
                  <a:srgbClr val="C00000"/>
                </a:solidFill>
              </a:rPr>
              <a:t> склонность к литературному творчеству. </a:t>
            </a:r>
            <a:r>
              <a:rPr lang="ru-RU" sz="2400" b="1" dirty="0">
                <a:solidFill>
                  <a:srgbClr val="7030A0"/>
                </a:solidFill>
              </a:rPr>
              <a:t>217 </a:t>
            </a:r>
            <a:r>
              <a:rPr lang="ru-RU" sz="2400" dirty="0">
                <a:solidFill>
                  <a:srgbClr val="7030A0"/>
                </a:solidFill>
              </a:rPr>
              <a:t>– склонность к изобретательской деятельности</a:t>
            </a:r>
            <a:r>
              <a:rPr lang="ru-RU" sz="2400" dirty="0"/>
              <a:t>. 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226</a:t>
            </a:r>
            <a:r>
              <a:rPr lang="ru-RU" sz="2400" dirty="0">
                <a:solidFill>
                  <a:srgbClr val="C00000"/>
                </a:solidFill>
              </a:rPr>
              <a:t> – интересуется, увлекается новшествами в разных сферах жизни, науки, искусства.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85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Конструктор-изобретатель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912" y="1673352"/>
            <a:ext cx="11283696" cy="44226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художник – богатое воображение, пространственное видение, одержимы своими идеями, интроверты, их не интересуют карьера, власть, деньги, погружены в свой мир идей, чувств, мыслей, живут своими моральными нормами – </a:t>
            </a:r>
            <a:r>
              <a:rPr lang="ru-RU" sz="2800" u="sng" dirty="0">
                <a:solidFill>
                  <a:srgbClr val="C00000"/>
                </a:solidFill>
                <a:latin typeface="Comic Sans MS" pitchFamily="66" charset="0"/>
              </a:rPr>
              <a:t>109, 118, 127,136, 145, 019, 028, 037, 046. </a:t>
            </a:r>
            <a:endParaRPr lang="ru-RU" sz="2800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2800" u="sng" dirty="0" smtClean="0">
                <a:solidFill>
                  <a:srgbClr val="7030A0"/>
                </a:solidFill>
                <a:latin typeface="Comic Sans MS" pitchFamily="66" charset="0"/>
              </a:rPr>
              <a:t>019 </a:t>
            </a:r>
            <a:r>
              <a:rPr lang="ru-RU" sz="2800" dirty="0">
                <a:latin typeface="Comic Sans MS" pitchFamily="66" charset="0"/>
              </a:rPr>
              <a:t>– хорошо владеет аудиторией. </a:t>
            </a:r>
            <a:endParaRPr lang="ru-RU" sz="28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118 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–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конструкторские возможности и способности к изобретениям.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9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Эмоционально-сочувствующий тип</a:t>
            </a:r>
            <a:r>
              <a:rPr lang="ru-RU" dirty="0" smtClean="0">
                <a:solidFill>
                  <a:srgbClr val="7030A0"/>
                </a:solidFill>
              </a:rPr>
              <a:t> –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повышенное </a:t>
            </a:r>
            <a:r>
              <a:rPr lang="ru-RU" sz="3200" dirty="0"/>
              <a:t>сопереживание к чувствам людей, на сопереживание и помощь другим людям, на общение с ними тратят много собственной энергии, в результате становится затруднительной реализация своих способностей – </a:t>
            </a:r>
            <a:r>
              <a:rPr lang="ru-RU" sz="3200" u="sng" dirty="0">
                <a:solidFill>
                  <a:srgbClr val="7030A0"/>
                </a:solidFill>
              </a:rPr>
              <a:t>550, 451, 460, 352, 361, 370, 253, 262, 271, 280, 154, 163, 172, 181, 190, 055, 064, 073, 082, 091.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27760"/>
          </a:xfrm>
        </p:spPr>
        <p:txBody>
          <a:bodyPr/>
          <a:lstStyle/>
          <a:p>
            <a:pPr algn="ctr"/>
            <a:r>
              <a:rPr lang="ru-RU" dirty="0" smtClean="0"/>
              <a:t>Какая эта семья?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5" y="1965960"/>
            <a:ext cx="3159104" cy="46634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04" y="1965961"/>
            <a:ext cx="2934009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024" y="819912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«Типы родителей. Как с ними работать?»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47088"/>
            <a:ext cx="9872871" cy="42489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Инициаторы</a:t>
            </a:r>
          </a:p>
          <a:p>
            <a:r>
              <a:rPr lang="ru-RU" sz="2800" b="1" dirty="0" smtClean="0"/>
              <a:t>Манипуляторы</a:t>
            </a:r>
          </a:p>
          <a:p>
            <a:r>
              <a:rPr lang="ru-RU" sz="2800" b="1" dirty="0"/>
              <a:t>Позитивно ориентированные </a:t>
            </a:r>
            <a:r>
              <a:rPr lang="ru-RU" sz="2800" b="1" dirty="0" smtClean="0"/>
              <a:t>родители</a:t>
            </a:r>
            <a:endParaRPr lang="ru-RU" sz="2800" b="1" dirty="0"/>
          </a:p>
          <a:p>
            <a:r>
              <a:rPr lang="ru-RU" sz="2800" b="1" dirty="0"/>
              <a:t>Равнодушные родители </a:t>
            </a:r>
            <a:endParaRPr lang="ru-RU" sz="2800" b="1" dirty="0" smtClean="0"/>
          </a:p>
          <a:p>
            <a:r>
              <a:rPr lang="ru-RU" sz="2800" b="1" dirty="0"/>
              <a:t>Деструктивные (конфликтные) </a:t>
            </a:r>
            <a:r>
              <a:rPr lang="ru-RU" sz="2800" b="1" dirty="0" smtClean="0"/>
              <a:t>родители</a:t>
            </a:r>
          </a:p>
          <a:p>
            <a:r>
              <a:rPr lang="ru-RU" sz="2800" b="1" dirty="0"/>
              <a:t>Тревожные </a:t>
            </a:r>
            <a:r>
              <a:rPr lang="ru-RU" sz="2800" b="1" dirty="0" smtClean="0"/>
              <a:t>родители</a:t>
            </a:r>
          </a:p>
          <a:p>
            <a:r>
              <a:rPr lang="ru-RU" sz="2800" b="1" dirty="0"/>
              <a:t>Асоциальные родители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7036">
            <a:off x="9023605" y="1967439"/>
            <a:ext cx="3095244" cy="2063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2260">
            <a:off x="5804867" y="4851812"/>
            <a:ext cx="2993008" cy="1805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3395">
            <a:off x="9038393" y="3831673"/>
            <a:ext cx="2287441" cy="29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" y="207264"/>
            <a:ext cx="11658600" cy="31120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Программа взаимодействия </a:t>
            </a:r>
            <a:br>
              <a:rPr lang="ru-RU" b="1" dirty="0" smtClean="0"/>
            </a:br>
            <a:r>
              <a:rPr lang="ru-RU" b="1" dirty="0" smtClean="0"/>
              <a:t>с молодой семьей </a:t>
            </a:r>
            <a:br>
              <a:rPr lang="ru-RU" b="1" dirty="0" smtClean="0"/>
            </a:br>
            <a:r>
              <a:rPr lang="ru-RU" b="1" dirty="0" smtClean="0"/>
              <a:t>«Досуговая деятельность идеальной семьи»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428" y="2597591"/>
            <a:ext cx="5376672" cy="40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92313" y="549275"/>
          <a:ext cx="7632700" cy="574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26"/>
                <a:gridCol w="3822774"/>
              </a:tblGrid>
              <a:tr h="863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Название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«Досуговая деятельность идеальной семьи»</a:t>
                      </a:r>
                    </a:p>
                  </a:txBody>
                  <a:tcPr marL="91438" marR="91438" marT="45714" marB="45714"/>
                </a:tc>
              </a:tr>
              <a:tr h="457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Уровень действия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г. Ярославль</a:t>
                      </a:r>
                    </a:p>
                  </a:txBody>
                  <a:tcPr marL="68579" marR="68579" marT="0" marB="0"/>
                </a:tc>
              </a:tr>
              <a:tr h="1406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Адресаты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Молодые семьи, в которых есть хотя бы 1 ребенок, находящийся на дневном пребывании в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дошкольном</a:t>
                      </a:r>
                      <a:r>
                        <a:rPr lang="ru-RU" sz="1400" baseline="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учреждении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9" marR="68579" marT="0" marB="0"/>
                </a:tc>
              </a:tr>
              <a:tr h="1599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Цель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Цель программы: помощь молодым супругам в организации и проведении полезного семейного досуга, содействие формированию взаимодействия между членами семьи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57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Сроки реализации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2014 год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9599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Ожидаемые результаты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21 семьи, улучшение показателей</a:t>
                      </a:r>
                      <a:r>
                        <a:rPr lang="ru-RU" sz="1400" baseline="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диагностики, в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ысокая удовлетворенность по субъективным показателям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9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5BAFC7-28EE-449A-8450-72FA42CB0F38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231241"/>
              </p:ext>
            </p:extLst>
          </p:nvPr>
        </p:nvGraphicFramePr>
        <p:xfrm>
          <a:off x="1508760" y="246888"/>
          <a:ext cx="8787384" cy="634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296"/>
                <a:gridCol w="4401088"/>
              </a:tblGrid>
              <a:tr h="10361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Название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«Досуговая деятельность идеальной семьи»</a:t>
                      </a:r>
                    </a:p>
                  </a:txBody>
                  <a:tcPr marL="91438" marR="91438" marT="45714" marB="45714"/>
                </a:tc>
              </a:tr>
              <a:tr h="548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Уровень действия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г. Ярославль</a:t>
                      </a:r>
                    </a:p>
                  </a:txBody>
                  <a:tcPr marL="68579" marR="68579" marT="0" marB="0"/>
                </a:tc>
              </a:tr>
              <a:tr h="1687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Адресаты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Молодые семьи, в которых есть хотя бы 1 ребенок, находящийся на дневном пребывании в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дошкольном</a:t>
                      </a:r>
                      <a:r>
                        <a:rPr lang="ru-RU" sz="1400" baseline="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учреждении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9" marR="68579" marT="0" marB="0"/>
                </a:tc>
              </a:tr>
              <a:tr h="1918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Цель программы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Цель программы: помощь молодым супругам в организации и проведении полезного семейного досуга, содействие формированию взаимодействия между членами семьи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513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Ожидаемые результаты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Улучшение показателей</a:t>
                      </a:r>
                      <a:r>
                        <a:rPr lang="ru-RU" sz="1400" baseline="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диагностики, в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ысокая удовлетворенность по субъективным показателям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Диагностический этап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981200" y="1989138"/>
            <a:ext cx="7620000" cy="44116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000">
                <a:latin typeface="Georgia" panose="02040502050405020303" pitchFamily="18" charset="0"/>
              </a:rPr>
              <a:t>Диагностика родительского отношения по методике А.Я.Варги, В.В.Столина;</a:t>
            </a:r>
          </a:p>
          <a:p>
            <a:pPr>
              <a:lnSpc>
                <a:spcPct val="150000"/>
              </a:lnSpc>
            </a:pPr>
            <a:r>
              <a:rPr lang="ru-RU" altLang="ru-RU" sz="2000">
                <a:latin typeface="Georgia" panose="02040502050405020303" pitchFamily="18" charset="0"/>
              </a:rPr>
              <a:t>Разработка и использование методики «Идеальная семья на отдыхе». Интерпретация рисунка базируется на модификации методики Г. Т. Хоментаускаса «Рисунок семьи». Эссе позволяет поставить цель для каждой семьи отдельно.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7A451B-44C6-431D-952D-F615CCF37CAC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776" y="260350"/>
            <a:ext cx="11073384" cy="9477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Результаты диагностики «Рисунок идеальной семьи на отдыхе». Рисунок родителей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328" y="5589588"/>
            <a:ext cx="11622023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В категории «Другие места» 2 семьи изобразили себя в торговом центре и в боулинге. Анализируя полученные данные, мы делаем вывод о необходимости информирования родителей о местах проведения семейного досуга.</a:t>
            </a:r>
            <a:endParaRPr lang="ru-RU" dirty="0"/>
          </a:p>
        </p:txBody>
      </p:sp>
      <p:graphicFrame>
        <p:nvGraphicFramePr>
          <p:cNvPr id="2253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38080"/>
              </p:ext>
            </p:extLst>
          </p:nvPr>
        </p:nvGraphicFramePr>
        <p:xfrm>
          <a:off x="2952750" y="131603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6206266" imgH="4176122" progId="Excel.Chart.8">
                  <p:embed/>
                </p:oleObj>
              </mc:Choice>
              <mc:Fallback>
                <p:oleObj name="Chart" r:id="rId4" imgW="6206266" imgH="41761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1316038"/>
                        <a:ext cx="6197600" cy="416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3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64" y="548640"/>
            <a:ext cx="7620000" cy="11607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Практический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08760"/>
            <a:ext cx="10826496" cy="523951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latin typeface="Georgia" panose="02040502050405020303" pitchFamily="18" charset="0"/>
              </a:rPr>
              <a:t>Цикл лекций для родителей «Развития навыков воспитания у родителей»: </a:t>
            </a:r>
          </a:p>
          <a:p>
            <a:pPr marL="45720" indent="0">
              <a:lnSpc>
                <a:spcPct val="150000"/>
              </a:lnSpc>
              <a:buNone/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Цель - овладение </a:t>
            </a:r>
            <a:r>
              <a:rPr lang="ru-RU" sz="2000" dirty="0">
                <a:latin typeface="Georgia" panose="02040502050405020303" pitchFamily="18" charset="0"/>
              </a:rPr>
              <a:t>родителями основными знаниями об особенностях воспитания и развития детей с учетом их психологических особенностей.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Блок </a:t>
            </a:r>
            <a:r>
              <a:rPr lang="ru-RU" sz="2000" dirty="0">
                <a:latin typeface="Georgia" panose="02040502050405020303" pitchFamily="18" charset="0"/>
              </a:rPr>
              <a:t>совместных детско-родительских занятий «Развитие мелкой моторики у детей раннего возраста»</a:t>
            </a:r>
          </a:p>
          <a:p>
            <a:pPr marL="114300" indent="0">
              <a:lnSpc>
                <a:spcPct val="150000"/>
              </a:lnSpc>
              <a:buNone/>
              <a:defRPr/>
            </a:pPr>
            <a:r>
              <a:rPr lang="ru-RU" sz="2000" dirty="0">
                <a:latin typeface="Georgia" panose="02040502050405020303" pitchFamily="18" charset="0"/>
              </a:rPr>
              <a:t>Цель – создание условий для взаимодействия между родителями и детьми, ознакомление родителей со способами организации полезного семейного досуга.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latin typeface="Georgia" panose="02040502050405020303" pitchFamily="18" charset="0"/>
              </a:rPr>
              <a:t>Информирование о возможных способах организации семейного досуга на территории г. Ярославля</a:t>
            </a: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9512D9-1DAE-436B-A157-C8D703113048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4" y="704088"/>
            <a:ext cx="10991088" cy="968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Блок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лекций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для родителей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Развития навыков воспитания у родителей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1965960" y="2249424"/>
            <a:ext cx="9409176" cy="42519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dirty="0" smtClean="0">
                <a:latin typeface="Georgia" panose="02040502050405020303" pitchFamily="18" charset="0"/>
              </a:rPr>
              <a:t>Занятие </a:t>
            </a:r>
            <a:r>
              <a:rPr lang="ru-RU" altLang="ru-RU" sz="2000" dirty="0">
                <a:latin typeface="Georgia" panose="02040502050405020303" pitchFamily="18" charset="0"/>
              </a:rPr>
              <a:t>1. «Основные психологические особенности детей ясельного возраста»</a:t>
            </a:r>
          </a:p>
          <a:p>
            <a:pPr>
              <a:lnSpc>
                <a:spcPct val="150000"/>
              </a:lnSpc>
            </a:pPr>
            <a:r>
              <a:rPr lang="ru-RU" altLang="ru-RU" sz="2000" dirty="0" smtClean="0">
                <a:latin typeface="Georgia" panose="02040502050405020303" pitchFamily="18" charset="0"/>
              </a:rPr>
              <a:t>Занятие </a:t>
            </a:r>
            <a:r>
              <a:rPr lang="ru-RU" altLang="ru-RU" sz="2000" dirty="0">
                <a:latin typeface="Georgia" panose="02040502050405020303" pitchFamily="18" charset="0"/>
              </a:rPr>
              <a:t>2. «Типы семейных отношений»</a:t>
            </a:r>
          </a:p>
          <a:p>
            <a:pPr>
              <a:lnSpc>
                <a:spcPct val="150000"/>
              </a:lnSpc>
            </a:pPr>
            <a:r>
              <a:rPr lang="ru-RU" altLang="ru-RU" sz="2000" dirty="0" smtClean="0">
                <a:latin typeface="Georgia" panose="02040502050405020303" pitchFamily="18" charset="0"/>
              </a:rPr>
              <a:t>Занятие </a:t>
            </a:r>
            <a:r>
              <a:rPr lang="ru-RU" altLang="ru-RU" sz="2000" dirty="0">
                <a:latin typeface="Georgia" panose="02040502050405020303" pitchFamily="18" charset="0"/>
              </a:rPr>
              <a:t>3. «Общаться с ребенком. Как?»</a:t>
            </a:r>
          </a:p>
          <a:p>
            <a:pPr>
              <a:lnSpc>
                <a:spcPct val="150000"/>
              </a:lnSpc>
            </a:pPr>
            <a:r>
              <a:rPr lang="ru-RU" altLang="ru-RU" sz="2000" dirty="0" smtClean="0">
                <a:latin typeface="Georgia" panose="02040502050405020303" pitchFamily="18" charset="0"/>
              </a:rPr>
              <a:t>Занятие </a:t>
            </a:r>
            <a:r>
              <a:rPr lang="ru-RU" altLang="ru-RU" sz="2000" dirty="0">
                <a:latin typeface="Georgia" panose="02040502050405020303" pitchFamily="18" charset="0"/>
              </a:rPr>
              <a:t>4. «Конфликты в семье»</a:t>
            </a:r>
          </a:p>
          <a:p>
            <a:pPr>
              <a:lnSpc>
                <a:spcPct val="150000"/>
              </a:lnSpc>
            </a:pPr>
            <a:r>
              <a:rPr lang="ru-RU" altLang="ru-RU" sz="2000" dirty="0" smtClean="0">
                <a:latin typeface="Georgia" panose="02040502050405020303" pitchFamily="18" charset="0"/>
              </a:rPr>
              <a:t>Занятие </a:t>
            </a:r>
            <a:r>
              <a:rPr lang="ru-RU" altLang="ru-RU" sz="2000" dirty="0">
                <a:latin typeface="Georgia" panose="02040502050405020303" pitchFamily="18" charset="0"/>
              </a:rPr>
              <a:t>5. «Доверие между родителями и ребенком»</a:t>
            </a:r>
          </a:p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274E92-4136-4859-8112-034A6B340003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28" y="731520"/>
            <a:ext cx="10991088" cy="968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Блок совместных детско-родительских занятий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Развитие мелкой моторики у детей раннего возраста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»: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2017776" y="2377060"/>
            <a:ext cx="7620000" cy="4124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000" dirty="0">
                <a:latin typeface="Georgia" panose="02040502050405020303" pitchFamily="18" charset="0"/>
              </a:rPr>
              <a:t>Занятие 1. «Пальчиковые игры»</a:t>
            </a:r>
          </a:p>
          <a:p>
            <a:pPr>
              <a:lnSpc>
                <a:spcPct val="150000"/>
              </a:lnSpc>
            </a:pPr>
            <a:r>
              <a:rPr lang="ru-RU" altLang="ru-RU" sz="2000" dirty="0">
                <a:latin typeface="Georgia" panose="02040502050405020303" pitchFamily="18" charset="0"/>
              </a:rPr>
              <a:t>Занятие 2. «Пальчиковое рисование»</a:t>
            </a:r>
          </a:p>
          <a:p>
            <a:pPr>
              <a:lnSpc>
                <a:spcPct val="150000"/>
              </a:lnSpc>
            </a:pPr>
            <a:r>
              <a:rPr lang="ru-RU" altLang="ru-RU" sz="2000" dirty="0">
                <a:latin typeface="Georgia" panose="02040502050405020303" pitchFamily="18" charset="0"/>
              </a:rPr>
              <a:t>Занятие 3. «Лепка»</a:t>
            </a:r>
          </a:p>
          <a:p>
            <a:pPr>
              <a:lnSpc>
                <a:spcPct val="150000"/>
              </a:lnSpc>
            </a:pPr>
            <a:r>
              <a:rPr lang="ru-RU" altLang="ru-RU" sz="2000" dirty="0">
                <a:latin typeface="Georgia" panose="02040502050405020303" pitchFamily="18" charset="0"/>
              </a:rPr>
              <a:t>Занятие 4. «Создание семейной поделки из природных материалов»</a:t>
            </a:r>
          </a:p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274E92-4136-4859-8112-034A6B340003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Объект 2"/>
          <p:cNvGraphicFramePr>
            <a:graphicFrameLocks noChangeAspect="1"/>
          </p:cNvGraphicFramePr>
          <p:nvPr/>
        </p:nvGraphicFramePr>
        <p:xfrm>
          <a:off x="1550989" y="404814"/>
          <a:ext cx="9018587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4" imgW="9455411" imgH="6344404" progId="Word.Document.12">
                  <p:embed/>
                </p:oleObj>
              </mc:Choice>
              <mc:Fallback>
                <p:oleObj name="Документ" r:id="rId4" imgW="9455411" imgH="634440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9" y="404814"/>
                        <a:ext cx="9018587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BE86E9-686D-4EBC-9139-B1A5E707CEAD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1" y="4572000"/>
            <a:ext cx="6461125" cy="1066800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graphicFrame>
        <p:nvGraphicFramePr>
          <p:cNvPr id="28676" name="Объект 3"/>
          <p:cNvGraphicFramePr>
            <a:graphicFrameLocks noChangeAspect="1"/>
          </p:cNvGraphicFramePr>
          <p:nvPr/>
        </p:nvGraphicFramePr>
        <p:xfrm>
          <a:off x="1535114" y="0"/>
          <a:ext cx="91328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4" imgW="10704830" imgH="7437000" progId="Word.Document.12">
                  <p:embed/>
                </p:oleObj>
              </mc:Choice>
              <mc:Fallback>
                <p:oleObj name="Документ" r:id="rId4" imgW="10704830" imgH="7437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4" y="0"/>
                        <a:ext cx="913288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6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5605272" cy="55260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dirty="0" smtClean="0"/>
              <a:t>Как вы думаете, </a:t>
            </a:r>
            <a:br>
              <a:rPr lang="ru-RU" sz="4000" dirty="0" smtClean="0"/>
            </a:br>
            <a:r>
              <a:rPr lang="ru-RU" sz="4000" dirty="0" smtClean="0"/>
              <a:t>какой стиль воспитания применялся в этой семье?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Как это повлияло на развитие детей?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16" y="246888"/>
            <a:ext cx="5381339" cy="6373367"/>
          </a:xfrm>
        </p:spPr>
      </p:pic>
    </p:spTree>
    <p:extLst>
      <p:ext uri="{BB962C8B-B14F-4D97-AF65-F5344CB8AC3E}">
        <p14:creationId xmlns:p14="http://schemas.microsoft.com/office/powerpoint/2010/main" val="5018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>
                <a:latin typeface="Georgia" panose="02040502050405020303" pitchFamily="18" charset="0"/>
              </a:rPr>
              <a:t>Этап вторичной диагностики</a:t>
            </a:r>
          </a:p>
        </p:txBody>
      </p:sp>
      <p:graphicFrame>
        <p:nvGraphicFramePr>
          <p:cNvPr id="29699" name="Объект 3"/>
          <p:cNvGraphicFramePr>
            <a:graphicFrameLocks noGrp="1"/>
          </p:cNvGraphicFramePr>
          <p:nvPr>
            <p:ph idx="1"/>
          </p:nvPr>
        </p:nvGraphicFramePr>
        <p:xfrm>
          <a:off x="1930400" y="1549400"/>
          <a:ext cx="77216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art" r:id="rId4" imgW="7730398" imgH="4907705" progId="Excel.Chart.8">
                  <p:embed/>
                </p:oleObj>
              </mc:Choice>
              <mc:Fallback>
                <p:oleObj name="Chart" r:id="rId4" imgW="7730398" imgH="49077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549400"/>
                        <a:ext cx="7721600" cy="490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2C4F83-7341-4AD3-AC09-D1C755F385E1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5008" y="1327628"/>
            <a:ext cx="4846320" cy="39959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5400" dirty="0" smtClean="0">
                <a:latin typeface="Georgia" panose="02040502050405020303" pitchFamily="18" charset="0"/>
              </a:rPr>
              <a:t>Спасибо за внимание!</a:t>
            </a:r>
            <a:endParaRPr lang="ru-RU" sz="5400" dirty="0">
              <a:latin typeface="Georgia" panose="02040502050405020303" pitchFamily="18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24AA98-B4F2-441F-BCC1-2B8F5D30B254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9" y="251208"/>
            <a:ext cx="7680297" cy="63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591312"/>
            <a:ext cx="9875520" cy="5123688"/>
          </a:xfrm>
        </p:spPr>
        <p:txBody>
          <a:bodyPr/>
          <a:lstStyle/>
          <a:p>
            <a:r>
              <a:rPr lang="ru-RU" b="1" dirty="0" smtClean="0"/>
              <a:t>Как понять, с каким родителем вам предстоит взаимодействовать?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(Экспресс-тесты для первого родительского собрания)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6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368" y="481584"/>
            <a:ext cx="9985248" cy="1356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Экспресс-тест «Тип личности»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81912"/>
            <a:ext cx="4873752" cy="501091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Задание: </a:t>
            </a:r>
          </a:p>
          <a:p>
            <a:r>
              <a:rPr lang="ru-RU" sz="3600" dirty="0" smtClean="0">
                <a:cs typeface="Times New Roman" panose="02020603050405020304" pitchFamily="18" charset="0"/>
              </a:rPr>
              <a:t>Из предложенных фигур выберите наиболее привлекательную</a:t>
            </a:r>
          </a:p>
          <a:p>
            <a:r>
              <a:rPr lang="ru-RU" sz="3600" dirty="0" smtClean="0">
                <a:cs typeface="Times New Roman" panose="02020603050405020304" pitchFamily="18" charset="0"/>
              </a:rPr>
              <a:t>(</a:t>
            </a:r>
            <a:r>
              <a:rPr lang="ru-RU" sz="3600" dirty="0">
                <a:cs typeface="Times New Roman" panose="02020603050405020304" pitchFamily="18" charset="0"/>
              </a:rPr>
              <a:t>Круг, квадрат, прямоугольник, треугольник, зигзаг</a:t>
            </a:r>
            <a:r>
              <a:rPr lang="ru-RU" sz="3600" dirty="0" smtClean="0">
                <a:cs typeface="Times New Roman" panose="02020603050405020304" pitchFamily="18" charset="0"/>
              </a:rPr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50" y="1764454"/>
            <a:ext cx="5399098" cy="40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534" y="817515"/>
            <a:ext cx="7068514" cy="135732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660066"/>
                </a:solidFill>
                <a:latin typeface="Comic Sans MS" pitchFamily="66" charset="0"/>
              </a:rPr>
              <a:t>КВАДРАТ </a:t>
            </a:r>
            <a:r>
              <a:rPr lang="ru-RU" sz="2400" dirty="0">
                <a:solidFill>
                  <a:srgbClr val="660066"/>
                </a:solidFill>
              </a:rPr>
              <a:t/>
            </a:r>
            <a:br>
              <a:rPr lang="ru-RU" sz="2400" dirty="0">
                <a:solidFill>
                  <a:srgbClr val="660066"/>
                </a:solidFill>
              </a:rPr>
            </a:br>
            <a:r>
              <a:rPr lang="ru-RU" sz="2400" dirty="0">
                <a:solidFill>
                  <a:srgbClr val="660066"/>
                </a:solidFill>
              </a:rPr>
              <a:t>-очень хороший исполнитель, делает всё, как надо. </a:t>
            </a:r>
            <a:endParaRPr lang="ru-RU" sz="24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632" y="2907792"/>
            <a:ext cx="11329416" cy="39502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/>
              <a:t>Это является и его минусом, потому что, </a:t>
            </a:r>
            <a:r>
              <a:rPr lang="ru-RU" sz="2000" u="sng" dirty="0"/>
              <a:t>при отсутствии чётких инструкций, он теряется и не знает, что делать.</a:t>
            </a:r>
            <a:r>
              <a:rPr lang="ru-RU" sz="2000" dirty="0"/>
              <a:t> Очень </a:t>
            </a:r>
            <a:r>
              <a:rPr lang="ru-RU" sz="2000" u="sng" dirty="0"/>
              <a:t>трудолюбив</a:t>
            </a:r>
            <a:r>
              <a:rPr lang="ru-RU" sz="2000" dirty="0"/>
              <a:t> и практически всегда </a:t>
            </a:r>
            <a:r>
              <a:rPr lang="ru-RU" sz="2000" u="sng" dirty="0"/>
              <a:t>доводит начатое дело до конца</a:t>
            </a:r>
            <a:r>
              <a:rPr lang="ru-RU" sz="2000" dirty="0"/>
              <a:t>.</a:t>
            </a:r>
          </a:p>
          <a:p>
            <a:pPr algn="just">
              <a:buNone/>
            </a:pPr>
            <a:r>
              <a:rPr lang="ru-RU" sz="2000" dirty="0"/>
              <a:t>Любит </a:t>
            </a:r>
            <a:r>
              <a:rPr lang="ru-RU" sz="2000" u="sng" dirty="0"/>
              <a:t>систематизировать и упорядочивать всё </a:t>
            </a:r>
            <a:r>
              <a:rPr lang="ru-RU" sz="2000" dirty="0"/>
              <a:t>вокруг себя - пространство, вещи, информацию. Из-за этой особенности часто </a:t>
            </a:r>
            <a:r>
              <a:rPr lang="ru-RU" sz="2000" u="sng" dirty="0"/>
              <a:t>слывет специалистом в своей области</a:t>
            </a:r>
            <a:r>
              <a:rPr lang="ru-RU" sz="2000" dirty="0"/>
              <a:t>. </a:t>
            </a:r>
            <a:r>
              <a:rPr lang="ru-RU" sz="2000" b="1" i="1" dirty="0"/>
              <a:t>Рабочий стол квадрата:  все бумажки лежат одна к одной, всё чётко и лежит параллельно друг к другу.</a:t>
            </a:r>
          </a:p>
          <a:p>
            <a:pPr algn="just">
              <a:buNone/>
            </a:pPr>
            <a:r>
              <a:rPr lang="ru-RU" sz="2000" dirty="0"/>
              <a:t>Квадраты </a:t>
            </a:r>
            <a:r>
              <a:rPr lang="ru-RU" sz="2000" b="1" u="sng" dirty="0"/>
              <a:t>редко</a:t>
            </a:r>
            <a:r>
              <a:rPr lang="ru-RU" sz="2000" u="sng" dirty="0"/>
              <a:t> становятся руководителями, </a:t>
            </a:r>
            <a:r>
              <a:rPr lang="ru-RU" sz="2000" dirty="0"/>
              <a:t>потому что </a:t>
            </a:r>
            <a:r>
              <a:rPr lang="ru-RU" sz="2000" b="1" dirty="0"/>
              <a:t>не могут принимать решения интуитивно</a:t>
            </a:r>
            <a:r>
              <a:rPr lang="ru-RU" sz="2000" dirty="0"/>
              <a:t>, а собирают как можно </a:t>
            </a:r>
            <a:r>
              <a:rPr lang="ru-RU" sz="2000" u="sng" dirty="0"/>
              <a:t>больше информации, чтобы не ошибиться.</a:t>
            </a:r>
            <a:r>
              <a:rPr lang="ru-RU" sz="2000" dirty="0"/>
              <a:t> </a:t>
            </a:r>
          </a:p>
          <a:p>
            <a:pPr algn="just">
              <a:buNone/>
            </a:pPr>
            <a:r>
              <a:rPr lang="ru-RU" sz="2000" dirty="0"/>
              <a:t>Обычно квадраты - </a:t>
            </a:r>
            <a:r>
              <a:rPr lang="ru-RU" sz="2000" b="1" dirty="0"/>
              <a:t>очень логичные люди, со скупой мимикой и слабым проявлением эмоций. </a:t>
            </a:r>
            <a:r>
              <a:rPr lang="ru-RU" sz="2000" b="1" dirty="0">
                <a:solidFill>
                  <a:srgbClr val="660066"/>
                </a:solidFill>
              </a:rPr>
              <a:t>Квадрату лучше всего быть исполнителем. Хороший пример этого типа личности - военный.</a:t>
            </a:r>
          </a:p>
          <a:p>
            <a:pPr algn="just">
              <a:buNone/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 descr="C:\Users\Хозяин\Desktop\kvadraty-voennye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314" y="441177"/>
            <a:ext cx="2923854" cy="2109999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456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502" y="530670"/>
            <a:ext cx="547212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ТРЕУГОЛЬНИК </a:t>
            </a:r>
            <a:r>
              <a:rPr lang="ru-RU" sz="2800" dirty="0" smtClean="0"/>
              <a:t>- </a:t>
            </a:r>
            <a:r>
              <a:rPr lang="ru-RU" sz="2800" b="1" dirty="0"/>
              <a:t>это лидер</a:t>
            </a:r>
            <a:r>
              <a:rPr lang="ru-RU" sz="2800" dirty="0"/>
              <a:t>.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962656"/>
            <a:ext cx="11612880" cy="370642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9200" dirty="0"/>
              <a:t> </a:t>
            </a:r>
            <a:r>
              <a:rPr lang="ru-RU" sz="9200" dirty="0" smtClean="0"/>
              <a:t>У </a:t>
            </a:r>
            <a:r>
              <a:rPr lang="ru-RU" sz="9200" dirty="0"/>
              <a:t>него большое основание и есть </a:t>
            </a:r>
            <a:r>
              <a:rPr lang="ru-RU" sz="9200" b="1" dirty="0"/>
              <a:t>чёткая направленность</a:t>
            </a:r>
            <a:r>
              <a:rPr lang="ru-RU" sz="9200" dirty="0"/>
              <a:t>. Для треугольника присущи </a:t>
            </a:r>
            <a:r>
              <a:rPr lang="ru-RU" sz="9200" b="1" dirty="0"/>
              <a:t>целеустремленность, движение к цели и уверенность</a:t>
            </a:r>
            <a:r>
              <a:rPr lang="ru-RU" sz="9200" dirty="0"/>
              <a:t>.</a:t>
            </a:r>
          </a:p>
          <a:p>
            <a:pPr algn="just">
              <a:buNone/>
            </a:pPr>
            <a:r>
              <a:rPr lang="ru-RU" sz="9200" dirty="0"/>
              <a:t>Хорошо развитые </a:t>
            </a:r>
            <a:r>
              <a:rPr lang="ru-RU" sz="9200" b="1" dirty="0"/>
              <a:t>лидерские качества</a:t>
            </a:r>
            <a:r>
              <a:rPr lang="ru-RU" sz="9200" dirty="0"/>
              <a:t>. Прирожденный </a:t>
            </a:r>
            <a:r>
              <a:rPr lang="ru-RU" sz="9200" b="1" dirty="0"/>
              <a:t>управленец</a:t>
            </a:r>
            <a:r>
              <a:rPr lang="ru-RU" sz="9200" dirty="0"/>
              <a:t>, потому что </a:t>
            </a:r>
            <a:r>
              <a:rPr lang="ru-RU" sz="9200" b="1" dirty="0"/>
              <a:t>всегда знает, чего хочет и уверен во всём.</a:t>
            </a:r>
            <a:r>
              <a:rPr lang="ru-RU" sz="9200" dirty="0"/>
              <a:t> Иногда </a:t>
            </a:r>
            <a:r>
              <a:rPr lang="ru-RU" sz="9200" b="1" i="1" dirty="0"/>
              <a:t>уверен до такой степени, что даже </a:t>
            </a:r>
            <a:r>
              <a:rPr lang="ru-RU" sz="9200" b="1" i="1" u="sng" dirty="0"/>
              <a:t>не слушает окружающих,</a:t>
            </a:r>
            <a:r>
              <a:rPr lang="ru-RU" sz="9200" b="1" i="1" dirty="0"/>
              <a:t> которые, бывает, говорят дельные вещи</a:t>
            </a:r>
            <a:r>
              <a:rPr lang="ru-RU" sz="9200" dirty="0"/>
              <a:t>. :) </a:t>
            </a:r>
          </a:p>
          <a:p>
            <a:pPr algn="just">
              <a:buNone/>
            </a:pPr>
            <a:r>
              <a:rPr lang="ru-RU" sz="9200" dirty="0"/>
              <a:t>Он быстро принимает даже непопулярные решения из-за чего быстро продвигается к своей цели.</a:t>
            </a:r>
          </a:p>
          <a:p>
            <a:pPr algn="just">
              <a:buNone/>
            </a:pPr>
            <a:r>
              <a:rPr lang="ru-RU" sz="9200" dirty="0"/>
              <a:t>Учиться быстро, только если это входит в его планы. </a:t>
            </a:r>
            <a:r>
              <a:rPr lang="ru-RU" sz="9200" b="1" dirty="0"/>
              <a:t>В работе важнее всего карьера, ради которой он пойдет даже на нарушение своих моральных норм.</a:t>
            </a:r>
          </a:p>
          <a:p>
            <a:pPr algn="just">
              <a:buNone/>
            </a:pPr>
            <a:r>
              <a:rPr lang="ru-RU" sz="9200" dirty="0"/>
              <a:t> </a:t>
            </a:r>
            <a:r>
              <a:rPr lang="ru-RU" sz="9200" b="1" dirty="0">
                <a:solidFill>
                  <a:srgbClr val="660066"/>
                </a:solidFill>
              </a:rPr>
              <a:t>Лучшая профессия для треугольника - это человек власти, руководитель или депутат.</a:t>
            </a:r>
          </a:p>
          <a:p>
            <a:pPr algn="just">
              <a:buNone/>
            </a:pPr>
            <a:r>
              <a:rPr lang="ru-RU" sz="9200" dirty="0"/>
              <a:t/>
            </a:r>
            <a:br>
              <a:rPr lang="ru-RU" sz="9200" dirty="0"/>
            </a:br>
            <a:endParaRPr lang="ru-RU" sz="9200" dirty="0"/>
          </a:p>
        </p:txBody>
      </p:sp>
      <p:pic>
        <p:nvPicPr>
          <p:cNvPr id="4098" name="Picture 2" descr="C:\Users\Хозяин\Desktop\politik-treugol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606" y="429463"/>
            <a:ext cx="3952714" cy="2117526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34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24" y="290512"/>
            <a:ext cx="5779008" cy="18034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ПРЯМОУГОЛЬНИК - это </a:t>
            </a:r>
            <a:r>
              <a:rPr lang="ru-RU" sz="2800" b="1" dirty="0" err="1">
                <a:solidFill>
                  <a:srgbClr val="7030A0"/>
                </a:solidFill>
                <a:latin typeface="Comic Sans MS" pitchFamily="66" charset="0"/>
              </a:rPr>
              <a:t>неусточивость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896" y="2898648"/>
            <a:ext cx="11576304" cy="3698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По </a:t>
            </a:r>
            <a:r>
              <a:rPr lang="ru-RU" sz="2000" dirty="0" err="1"/>
              <a:t>психогеометрии</a:t>
            </a:r>
            <a:r>
              <a:rPr lang="ru-RU" sz="2000" dirty="0"/>
              <a:t> </a:t>
            </a:r>
            <a:r>
              <a:rPr lang="ru-RU" sz="2000" b="1" dirty="0"/>
              <a:t>прямоугольник</a:t>
            </a:r>
            <a:r>
              <a:rPr lang="ru-RU" sz="2000" dirty="0"/>
              <a:t> - это </a:t>
            </a:r>
            <a:r>
              <a:rPr lang="ru-RU" sz="2000" b="1" dirty="0" err="1"/>
              <a:t>неусточивость</a:t>
            </a:r>
            <a:r>
              <a:rPr lang="ru-RU" sz="2000" b="1" dirty="0"/>
              <a:t>, любознательность, неуверенность и сомнения, поиск нового, </a:t>
            </a:r>
            <a:r>
              <a:rPr lang="ru-RU" sz="2000" b="1" u="sng" dirty="0">
                <a:solidFill>
                  <a:srgbClr val="FF0000"/>
                </a:solidFill>
              </a:rPr>
              <a:t>переходная форма</a:t>
            </a:r>
            <a:r>
              <a:rPr lang="ru-RU" sz="2000" dirty="0"/>
              <a:t>. Люди-прямоугольники - это те, </a:t>
            </a:r>
            <a:r>
              <a:rPr lang="ru-RU" sz="2000" b="1" dirty="0">
                <a:solidFill>
                  <a:srgbClr val="FF0000"/>
                </a:solidFill>
              </a:rPr>
              <a:t>кто находится в поиске себя или с переходным периодом в жизни.</a:t>
            </a:r>
          </a:p>
          <a:p>
            <a:pPr>
              <a:buNone/>
            </a:pPr>
            <a:r>
              <a:rPr lang="ru-RU" sz="2000" dirty="0"/>
              <a:t>Прямоугольники </a:t>
            </a:r>
            <a:r>
              <a:rPr lang="ru-RU" sz="2000" b="1" dirty="0"/>
              <a:t>могут быть разными</a:t>
            </a:r>
            <a:r>
              <a:rPr lang="ru-RU" sz="2000" dirty="0"/>
              <a:t>, но есть и то, что их </a:t>
            </a:r>
            <a:r>
              <a:rPr lang="ru-RU" sz="2000" b="1" u="sng" dirty="0"/>
              <a:t>объединяет - </a:t>
            </a:r>
            <a:r>
              <a:rPr lang="ru-RU" sz="2000" b="1" dirty="0"/>
              <a:t>это состояние запутанности, непонятности.</a:t>
            </a:r>
            <a:r>
              <a:rPr lang="ru-RU" sz="2000" dirty="0"/>
              <a:t> Это </a:t>
            </a:r>
            <a:r>
              <a:rPr lang="ru-RU" sz="2000" b="1" dirty="0"/>
              <a:t>неудовлетворённые собой или жизнью и они тянутся к лучшему</a:t>
            </a:r>
            <a:r>
              <a:rPr lang="ru-RU" sz="2000" dirty="0"/>
              <a:t>. И своей любознательностью и поиском привлекают себе новых людей.</a:t>
            </a:r>
          </a:p>
          <a:p>
            <a:pPr>
              <a:buNone/>
            </a:pPr>
            <a:r>
              <a:rPr lang="ru-RU" sz="2000" b="1" dirty="0">
                <a:solidFill>
                  <a:srgbClr val="00B050"/>
                </a:solidFill>
              </a:rPr>
              <a:t>Такой период в жизни случается у каждого человека и обычно, заканчивается, оставляя после себя воспоминания, приятные и не очень. Часто такие переходные периоды сменяются запоем, обычно у мужчин.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У алкоголика - личность прямоугольника. :)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 descr="C:\Users\Хозяин\Desktop\alkogolik-pryamougol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382" y="336231"/>
            <a:ext cx="3197099" cy="2397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495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916" y="603504"/>
            <a:ext cx="6395852" cy="11250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КРУГ – </a:t>
            </a:r>
            <a:r>
              <a:rPr lang="ru-RU" sz="3100" b="1" dirty="0" smtClean="0">
                <a:solidFill>
                  <a:srgbClr val="00B050"/>
                </a:solidFill>
                <a:latin typeface="Comic Sans MS" pitchFamily="66" charset="0"/>
              </a:rPr>
              <a:t>душа компании</a:t>
            </a:r>
            <a:endParaRPr lang="ru-RU" sz="31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776" y="2944368"/>
            <a:ext cx="11228832" cy="369934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600" dirty="0"/>
              <a:t>Не любит вступать в конфликты и любит, чтобы во</a:t>
            </a:r>
            <a:r>
              <a:rPr lang="ru-RU" sz="9600" b="1" i="1" dirty="0"/>
              <a:t>круг</a:t>
            </a:r>
            <a:r>
              <a:rPr lang="ru-RU" sz="9600" dirty="0"/>
              <a:t> была дружба, понимание и теплая атмосфера. Такие люди, </a:t>
            </a:r>
            <a:r>
              <a:rPr lang="ru-RU" sz="9600" u="sng" dirty="0"/>
              <a:t>легко сходятся с окружающими</a:t>
            </a:r>
            <a:r>
              <a:rPr lang="ru-RU" sz="9600" dirty="0"/>
              <a:t>, но </a:t>
            </a:r>
            <a:r>
              <a:rPr lang="ru-RU" sz="9600" u="sng" dirty="0"/>
              <a:t>не всегда </a:t>
            </a:r>
            <a:r>
              <a:rPr lang="ru-RU" sz="9600" dirty="0"/>
              <a:t>бывают хорошими </a:t>
            </a:r>
            <a:r>
              <a:rPr lang="ru-RU" sz="9600" u="sng" dirty="0"/>
              <a:t>организаторами из-за </a:t>
            </a:r>
            <a:r>
              <a:rPr lang="ru-RU" sz="9600" b="1" u="sng" dirty="0"/>
              <a:t>нелюбви </a:t>
            </a:r>
            <a:r>
              <a:rPr lang="ru-RU" sz="9600" u="sng" dirty="0"/>
              <a:t>к принятиям </a:t>
            </a:r>
            <a:r>
              <a:rPr lang="ru-RU" sz="9600" b="1" u="sng" dirty="0"/>
              <a:t>непопулярных </a:t>
            </a:r>
            <a:r>
              <a:rPr lang="ru-RU" sz="9600" u="sng" dirty="0"/>
              <a:t>решений.</a:t>
            </a:r>
            <a:r>
              <a:rPr lang="ru-RU" sz="9600" dirty="0"/>
              <a:t> Можно сказать, что куда круга двинешь, туда он и покатится, потому что зацепиться нечем.</a:t>
            </a:r>
          </a:p>
          <a:p>
            <a:pPr algn="just">
              <a:buNone/>
            </a:pPr>
            <a:r>
              <a:rPr lang="ru-RU" sz="9600" dirty="0"/>
              <a:t>Межличностные отношения для кругов стоят на первом месте и, если круги не психологи по профессии, то психологи по жизни. Из-за этой особенности может страдать дело на работе, так как приоритет на отношениях, а то, что работа </a:t>
            </a:r>
            <a:r>
              <a:rPr lang="ru-RU" sz="9600" dirty="0" err="1"/>
              <a:t>стоИт</a:t>
            </a:r>
            <a:r>
              <a:rPr lang="ru-RU" sz="9600" dirty="0"/>
              <a:t> - не очень важно.</a:t>
            </a:r>
          </a:p>
          <a:p>
            <a:pPr algn="just">
              <a:buNone/>
            </a:pPr>
            <a:r>
              <a:rPr lang="ru-RU" sz="9600" dirty="0"/>
              <a:t>Внешне круга можно отличить по расслабленным движениям, летящей походке, доброжелательности, которая из него сочится. Одет неформально, в удобную, широкую одежду.</a:t>
            </a: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Хозяин\Desktop\tamada-kr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766" y="357166"/>
            <a:ext cx="3793102" cy="2248874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482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148</TotalTime>
  <Words>1300</Words>
  <Application>Microsoft Office PowerPoint</Application>
  <PresentationFormat>Широкоэкранный</PresentationFormat>
  <Paragraphs>146</Paragraphs>
  <Slides>31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Calibri</vt:lpstr>
      <vt:lpstr>Comic Sans MS</vt:lpstr>
      <vt:lpstr>Corbel</vt:lpstr>
      <vt:lpstr>Georgia</vt:lpstr>
      <vt:lpstr>Times New Roman</vt:lpstr>
      <vt:lpstr>Базис</vt:lpstr>
      <vt:lpstr>Chart</vt:lpstr>
      <vt:lpstr>Документ</vt:lpstr>
      <vt:lpstr>Мастер-класс «Досуговая деятельность идеальной семьи»</vt:lpstr>
      <vt:lpstr>Какая эта семья?</vt:lpstr>
      <vt:lpstr>    Как вы думаете,  какой стиль воспитания применялся в этой семье?   Как это повлияло на развитие детей?   </vt:lpstr>
      <vt:lpstr>Как понять, с каким родителем вам предстоит взаимодействовать?  (Экспресс-тесты для первого родительского собрания)</vt:lpstr>
      <vt:lpstr>Экспресс-тест «Тип личности» </vt:lpstr>
      <vt:lpstr>КВАДРАТ  -очень хороший исполнитель, делает всё, как надо. </vt:lpstr>
      <vt:lpstr>ТРЕУГОЛЬНИК - это лидер. </vt:lpstr>
      <vt:lpstr>ПРЯМОУГОЛЬНИК - это неусточивость</vt:lpstr>
      <vt:lpstr>КРУГ – душа компании</vt:lpstr>
      <vt:lpstr>ЗИГЗАГ - креативность</vt:lpstr>
      <vt:lpstr>Экспресс-тест непроизвольного рисунка </vt:lpstr>
      <vt:lpstr>Интерпретация результатов </vt:lpstr>
      <vt:lpstr>Руководитель:</vt:lpstr>
      <vt:lpstr>Ответственный исполнитель –</vt:lpstr>
      <vt:lpstr>Тревожно-мнительный тип</vt:lpstr>
      <vt:lpstr>Ученые –</vt:lpstr>
      <vt:lpstr>Интуитивный тип –</vt:lpstr>
      <vt:lpstr>Конструктор-изобретатель</vt:lpstr>
      <vt:lpstr>Эмоционально-сочувствующий тип –</vt:lpstr>
      <vt:lpstr>«Типы родителей. Как с ними работать?» </vt:lpstr>
      <vt:lpstr>Программа взаимодействия  с молодой семьей  «Досуговая деятельность идеальной семьи»</vt:lpstr>
      <vt:lpstr>Презентация PowerPoint</vt:lpstr>
      <vt:lpstr>Диагностический этап</vt:lpstr>
      <vt:lpstr>Результаты диагностики «Рисунок идеальной семьи на отдыхе». Рисунок родителей</vt:lpstr>
      <vt:lpstr>Практический этап</vt:lpstr>
      <vt:lpstr>Блок лекций для родителей  «Развития навыков воспитания у родителей:</vt:lpstr>
      <vt:lpstr>Блок совместных детско-родительских занятий  «Развитие мелкой моторики у детей раннего возраста»:</vt:lpstr>
      <vt:lpstr>Презентация PowerPoint</vt:lpstr>
      <vt:lpstr>Презентация PowerPoint</vt:lpstr>
      <vt:lpstr>Этап вторичной диагностики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«Досуговая деятельность идеальной семьи»</dc:title>
  <dc:creator>User</dc:creator>
  <cp:lastModifiedBy>User</cp:lastModifiedBy>
  <cp:revision>16</cp:revision>
  <dcterms:created xsi:type="dcterms:W3CDTF">2017-10-06T06:41:58Z</dcterms:created>
  <dcterms:modified xsi:type="dcterms:W3CDTF">2017-10-13T06:47:27Z</dcterms:modified>
</cp:coreProperties>
</file>