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95" r:id="rId2"/>
  </p:sldMasterIdLst>
  <p:notesMasterIdLst>
    <p:notesMasterId r:id="rId17"/>
  </p:notesMasterIdLst>
  <p:sldIdLst>
    <p:sldId id="256" r:id="rId3"/>
    <p:sldId id="257" r:id="rId4"/>
    <p:sldId id="258" r:id="rId5"/>
    <p:sldId id="261" r:id="rId6"/>
    <p:sldId id="263" r:id="rId7"/>
    <p:sldId id="262" r:id="rId8"/>
    <p:sldId id="264" r:id="rId9"/>
    <p:sldId id="265" r:id="rId10"/>
    <p:sldId id="266" r:id="rId11"/>
    <p:sldId id="259" r:id="rId12"/>
    <p:sldId id="267" r:id="rId13"/>
    <p:sldId id="276" r:id="rId14"/>
    <p:sldId id="277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EEDFB-7DDB-4B5B-B8E3-11A4E184FAC7}" type="datetimeFigureOut">
              <a:rPr lang="ru-RU" smtClean="0"/>
              <a:t>08.06.2018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6F01D-0906-4C5D-BC19-688B7DB98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0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F01D-0906-4C5D-BC19-688B7DB9820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67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F01D-0906-4C5D-BC19-688B7DB9820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0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F01D-0906-4C5D-BC19-688B7DB9820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53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F01D-0906-4C5D-BC19-688B7DB9820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185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F01D-0906-4C5D-BC19-688B7DB9820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2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05D5-B381-4554-845C-F17B95CC74CC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0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13AE-C414-44E7-9ACF-44B0E49EE264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9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3A7-5152-4D5A-B4CC-A9E6D883F6D3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35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93D1-0A06-4539-BA8C-01FC805CFF1A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80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DC6E-84B3-4E19-9912-808931A233E8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76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6840-564A-475A-96BD-EEE6B44F5D31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89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424E-A905-4182-951A-A8E18CD30842}" type="datetime1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182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DF0E-9BC2-4177-994B-C05130BD9530}" type="datetime1">
              <a:rPr lang="ru-RU" smtClean="0"/>
              <a:t>08.06.2018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698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2407-7356-4C4F-B501-3B7ABB762700}" type="datetime1">
              <a:rPr lang="ru-RU" smtClean="0"/>
              <a:t>08.06.2018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70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5237-7B77-43F8-9144-29622E571355}" type="datetime1">
              <a:rPr lang="ru-RU" smtClean="0"/>
              <a:t>08.06.2018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1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03FB-3BF7-4050-A7F0-E3EF2F826F90}" type="datetime1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8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2CF6-CAF1-4890-98F9-79C7C4DB2FCD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89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0718-F6C5-4672-B982-9DD795D0A320}" type="datetime1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57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2E75-C2BE-48F2-BB1A-5100A578D968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12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2A5-2E25-4E8B-97E0-9919E6B1549C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134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6929-E010-4D84-8736-BF332153DCF8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87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9086-042E-4F07-8ACA-0D6F9FF0FA40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445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DBBB-23BC-4F26-BA2B-7FFECCA16DD1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402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073B-0E02-484D-9CFB-CF637C2DF78F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189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2C5D-0BB3-4CE2-8F70-D6B3C125EE68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5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512D-5DA7-4C4B-A4FF-0986EF3DEF2C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4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41D-4E99-40B7-A552-7E4ADCBBDC60}" type="datetime1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1F65-7F7F-45A9-96BB-C7C079C25E51}" type="datetime1">
              <a:rPr lang="ru-RU" smtClean="0"/>
              <a:t>08.06.2018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BEB0-A459-4913-98E3-922032C7E221}" type="datetime1">
              <a:rPr lang="ru-RU" smtClean="0"/>
              <a:t>08.06.2018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0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3E7B-7CE1-4182-99C2-4EB9C36A2E31}" type="datetime1">
              <a:rPr lang="ru-RU" smtClean="0"/>
              <a:t>08.06.2018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9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4FB1-C868-4889-A4D1-F240E5855F1E}" type="datetime1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4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FDF7-A1D6-400E-ADCE-8EBABB1A37B7}" type="datetime1">
              <a:rPr lang="ru-RU" smtClean="0"/>
              <a:t>08.06.2018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9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6358CC-3B28-4211-8D23-1C391415A5E8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38F9-5FBE-491F-AEFF-F6A3F2E2AF19}" type="datetime1">
              <a:rPr lang="ru-RU" smtClean="0"/>
              <a:t>08.06.2018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F0CCF-2702-48D8-91F8-E7561A4E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55151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Мастер-класс </a:t>
            </a:r>
            <a:br>
              <a:rPr lang="ru-RU" sz="4400" dirty="0" smtClean="0"/>
            </a:br>
            <a:r>
              <a:rPr lang="ru-RU" sz="4400" dirty="0" smtClean="0"/>
              <a:t>«Развитие мотивации и предпосылок учебной деятельности в рамках инклюзивного образования»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6254496"/>
            <a:ext cx="12192001" cy="603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Ярославль, 2018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155448"/>
            <a:ext cx="121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МДОУ «Детский сад № 23»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686800" y="5169182"/>
            <a:ext cx="1929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Подготовила </a:t>
            </a:r>
          </a:p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едагог-психолог</a:t>
            </a: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Данилова А.С.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709929"/>
            <a:ext cx="8596668" cy="1984247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Какая же основная форма обучения, где формируются предпосылки УУД у детей старшего дошкольного возраста?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754" y="3238500"/>
            <a:ext cx="3619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123"/>
            <a:ext cx="8596668" cy="1826581"/>
          </a:xfrm>
        </p:spPr>
        <p:txBody>
          <a:bodyPr/>
          <a:lstStyle/>
          <a:p>
            <a:r>
              <a:rPr lang="ru-RU" dirty="0"/>
              <a:t>НОД — непрерывная образовательная деятельность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31720"/>
            <a:ext cx="8596668" cy="4443984"/>
          </a:xfrm>
        </p:spPr>
        <p:txBody>
          <a:bodyPr>
            <a:normAutofit/>
          </a:bodyPr>
          <a:lstStyle/>
          <a:p>
            <a:r>
              <a:rPr lang="ru-RU" dirty="0"/>
              <a:t>Для формирования УУД в старшем дошкольном возрасте, педагоги используют нетрадиционные методы, приёмы и технологии для активизации познавательной </a:t>
            </a:r>
            <a:r>
              <a:rPr lang="ru-RU" dirty="0" smtClean="0"/>
              <a:t>деятельности: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ИКТ и цифровые образовательные ресурсы (ЦОР) при изучении нового материала, его закреплении и контроле </a:t>
            </a:r>
            <a:r>
              <a:rPr lang="ru-RU" dirty="0" smtClean="0"/>
              <a:t>знаний</a:t>
            </a:r>
            <a:r>
              <a:rPr lang="ru-RU" dirty="0"/>
              <a:t>;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Мультимедийные продукты </a:t>
            </a:r>
            <a:r>
              <a:rPr lang="ru-RU" dirty="0" smtClean="0"/>
              <a:t>(частично </a:t>
            </a:r>
            <a:r>
              <a:rPr lang="ru-RU" dirty="0"/>
              <a:t>берут на себя функции учебников и учебных </a:t>
            </a:r>
            <a:r>
              <a:rPr lang="ru-RU" dirty="0" smtClean="0"/>
              <a:t>пособий);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Метод ТРИЗ и </a:t>
            </a:r>
            <a:r>
              <a:rPr lang="ru-RU" dirty="0" smtClean="0"/>
              <a:t>РТВ;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Блоки </a:t>
            </a:r>
            <a:r>
              <a:rPr lang="ru-RU" dirty="0" err="1" smtClean="0"/>
              <a:t>Дьеньеша</a:t>
            </a:r>
            <a:r>
              <a:rPr lang="ru-RU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Интеллектуальные </a:t>
            </a:r>
            <a:r>
              <a:rPr lang="ru-RU" dirty="0" smtClean="0"/>
              <a:t>игры, игры на развитие внимания и т.д. </a:t>
            </a: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26005" y="1440101"/>
            <a:ext cx="1162209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Практикум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«Развитие мотивации и предпосылок 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учебной деятельности 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посредством технологии </a:t>
            </a: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Case-study</a:t>
            </a:r>
            <a:r>
              <a:rPr lang="ru-RU" sz="4800" b="1" cap="none" spc="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»</a:t>
            </a:r>
            <a:endParaRPr lang="ru-RU" sz="4800" b="1" cap="none" spc="0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1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039" y="1"/>
            <a:ext cx="8596668" cy="16367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Карта </a:t>
            </a:r>
            <a:r>
              <a:rPr lang="ru-RU" sz="3600" dirty="0"/>
              <a:t>деятельности по технологии </a:t>
            </a:r>
            <a:r>
              <a:rPr lang="ru-RU" sz="3600" dirty="0" err="1"/>
              <a:t>case-study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86559"/>
              </p:ext>
            </p:extLst>
          </p:nvPr>
        </p:nvGraphicFramePr>
        <p:xfrm>
          <a:off x="512065" y="1826583"/>
          <a:ext cx="8906256" cy="4912546"/>
        </p:xfrm>
        <a:graphic>
          <a:graphicData uri="http://schemas.openxmlformats.org/drawingml/2006/table">
            <a:tbl>
              <a:tblPr firstRow="1" firstCol="1" bandRow="1"/>
              <a:tblGrid>
                <a:gridCol w="2129442"/>
                <a:gridCol w="6776814"/>
              </a:tblGrid>
              <a:tr h="701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взрослого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3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1.Постановка проблемы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Формулирует суть проблемы, кратко описывает ситуацию.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Фиксирует внимание на осмысление проблемной ситуации.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Мотивирует к поиску фактов и персоналий, которые могут реально взаимодействовать.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3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Мозговой штурм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Организует детей в малые группы.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Вовлекает детей в дискуссию с целью поиска альтернативных вариантов решения ситуации.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Помогают проанализировать принятое решение.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Презентация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Организует презентацию решения кейса.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Помогает сравнить предложенные решения.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Рефлексия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Побуждает детей к поиску ситуаций, в которых можно применить полученные знания и навыки.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1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00113" y="2930759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73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4" y="1188721"/>
            <a:ext cx="9537192" cy="4224527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«Школа не должна вносить резкого перелома в жизнь.</a:t>
            </a:r>
            <a:br>
              <a:rPr lang="ru-RU" sz="2800" dirty="0"/>
            </a:br>
            <a:r>
              <a:rPr lang="ru-RU" sz="2800" dirty="0" smtClean="0"/>
              <a:t>Став </a:t>
            </a:r>
            <a:r>
              <a:rPr lang="ru-RU" sz="2800" dirty="0"/>
              <a:t>учеником, ребенок продолжает делать сегодня </a:t>
            </a:r>
            <a:r>
              <a:rPr lang="ru-RU" sz="2800" dirty="0" smtClean="0"/>
              <a:t>то, </a:t>
            </a:r>
            <a:br>
              <a:rPr lang="ru-RU" sz="2800" dirty="0" smtClean="0"/>
            </a:br>
            <a:r>
              <a:rPr lang="ru-RU" sz="2800" dirty="0" smtClean="0"/>
              <a:t>что </a:t>
            </a:r>
            <a:r>
              <a:rPr lang="ru-RU" sz="2800" dirty="0"/>
              <a:t>делал вчера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Пусть </a:t>
            </a:r>
            <a:r>
              <a:rPr lang="ru-RU" sz="2800" dirty="0"/>
              <a:t>новое появляется в его жизни</a:t>
            </a:r>
            <a:br>
              <a:rPr lang="ru-RU" sz="2800" dirty="0"/>
            </a:br>
            <a:r>
              <a:rPr lang="ru-RU" sz="2800" dirty="0"/>
              <a:t>постепенно и не ошеломляет лавиной впечатлений</a:t>
            </a:r>
            <a:r>
              <a:rPr lang="ru-RU" sz="2800" dirty="0" smtClean="0"/>
              <a:t>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>(В. А. Сухомлинский)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55" y="1"/>
            <a:ext cx="8596668" cy="1307591"/>
          </a:xfrm>
        </p:spPr>
        <p:txBody>
          <a:bodyPr/>
          <a:lstStyle/>
          <a:p>
            <a:r>
              <a:rPr lang="ru-RU" dirty="0" smtClean="0"/>
              <a:t>Предпосылки УУД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943" y="1627632"/>
            <a:ext cx="8579059" cy="4498848"/>
          </a:xfrm>
        </p:spPr>
        <p:txBody>
          <a:bodyPr>
            <a:normAutofit/>
          </a:bodyPr>
          <a:lstStyle/>
          <a:p>
            <a:r>
              <a:rPr lang="ru-RU" dirty="0" smtClean="0"/>
              <a:t>	Сегодня </a:t>
            </a:r>
            <a:r>
              <a:rPr lang="ru-RU" dirty="0"/>
              <a:t>ФГОС ДО определено, что ребенок в результате освоения Программы дошкольного обучения и воспитания может приобрести такое интегративное качество, как </a:t>
            </a:r>
            <a:r>
              <a:rPr lang="ru-RU" b="1" i="1" dirty="0"/>
              <a:t>Универсальные предпосылки учебной деятельности</a:t>
            </a:r>
            <a:r>
              <a:rPr lang="ru-RU" dirty="0"/>
              <a:t> — </a:t>
            </a:r>
            <a:r>
              <a:rPr lang="ru-RU" dirty="0" smtClean="0"/>
              <a:t>умение </a:t>
            </a:r>
            <a:r>
              <a:rPr lang="ru-RU" dirty="0"/>
              <a:t>работать по правилу и по образцу, слушать взрослого и выполнять его инструкции.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моменту поступления ребенка в школу можно выделить следующие предпосылки УУД: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личностные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регулятивные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познавательные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коммуникативные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54" y="1"/>
            <a:ext cx="9097602" cy="978407"/>
          </a:xfrm>
        </p:spPr>
        <p:txBody>
          <a:bodyPr>
            <a:normAutofit/>
          </a:bodyPr>
          <a:lstStyle/>
          <a:p>
            <a:r>
              <a:rPr lang="ru-RU" sz="2800" dirty="0"/>
              <a:t>Коммуникативные универсальные учебные действия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943" y="1627632"/>
            <a:ext cx="8579059" cy="44988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взаимодействие </a:t>
            </a:r>
            <a:r>
              <a:rPr lang="ru-RU" dirty="0"/>
              <a:t>— общение, обмен информацией, получение знаний;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кооперация — умение договариваться, находить общее решение, убеждать, уступать, брать на себя инициативу;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условие </a:t>
            </a:r>
            <a:r>
              <a:rPr lang="ru-RU" dirty="0" err="1"/>
              <a:t>интериоризации</a:t>
            </a:r>
            <a:r>
              <a:rPr lang="ru-RU" dirty="0"/>
              <a:t> - способность речевого отображения (описания, объяснения) воспитанником в содержания совершаемых действий в форме речевых значений с целью ориентировки предметно-практической или иной деятельности — прежде всего в форме громкой социализированной речи;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морально-этические качества — способность сохранять доброжелательное отношение друг к другу в ситуации спора и противоречия интересов.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28017"/>
            <a:ext cx="9673673" cy="24048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Личностные универсальные учебные действия — </a:t>
            </a:r>
            <a:r>
              <a:rPr lang="ru-RU" dirty="0" smtClean="0"/>
              <a:t>это </a:t>
            </a:r>
            <a:r>
              <a:rPr lang="ru-RU" dirty="0"/>
              <a:t>развитие учебных и познавательных мотивов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3951" y="3704488"/>
            <a:ext cx="5577161" cy="16630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Каким образом воспитатель формирует личностные УУД воспитанников?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925" y="3292804"/>
            <a:ext cx="2748557" cy="274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54" y="1"/>
            <a:ext cx="9097602" cy="97840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Способы формирования личностных УУД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943" y="1581912"/>
            <a:ext cx="8579059" cy="454456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создание проблемных ситуаций, активизация творческого отношения </a:t>
            </a:r>
            <a:r>
              <a:rPr lang="ru-RU" dirty="0" smtClean="0"/>
              <a:t>к </a:t>
            </a:r>
            <a:r>
              <a:rPr lang="ru-RU" dirty="0"/>
              <a:t>учебе;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рефлексивного </a:t>
            </a:r>
            <a:r>
              <a:rPr lang="ru-RU" dirty="0"/>
              <a:t>отношения </a:t>
            </a:r>
            <a:r>
              <a:rPr lang="ru-RU" dirty="0" smtClean="0"/>
              <a:t>к </a:t>
            </a:r>
            <a:r>
              <a:rPr lang="ru-RU" dirty="0"/>
              <a:t>обучению;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</a:t>
            </a:r>
            <a:r>
              <a:rPr lang="ru-RU" dirty="0"/>
              <a:t>форм совместной деятельности, учебного сотрудничества;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рефлексивной самооценки, как основы развития </a:t>
            </a:r>
            <a:r>
              <a:rPr lang="ru-RU" dirty="0" err="1"/>
              <a:t>субъектности</a:t>
            </a:r>
            <a:r>
              <a:rPr lang="ru-RU" dirty="0"/>
              <a:t> в учебной или познавательной деятельности </a:t>
            </a:r>
            <a:endParaRPr lang="ru-RU" dirty="0" smtClean="0"/>
          </a:p>
          <a:p>
            <a:r>
              <a:rPr lang="ru-RU" dirty="0" smtClean="0"/>
              <a:t>Сравнение </a:t>
            </a:r>
            <a:r>
              <a:rPr lang="ru-RU" dirty="0"/>
              <a:t>ребенком своих достижений вчера и сегодня и выработка на этой основе предельно-конкретной дифференцированной самооценки; </a:t>
            </a:r>
            <a:r>
              <a:rPr lang="ru-RU" dirty="0" smtClean="0"/>
              <a:t>предоставление </a:t>
            </a:r>
            <a:r>
              <a:rPr lang="ru-RU" dirty="0"/>
              <a:t>ребенку возможности осуществлять большое количество равнодоступных выборов при обучении, различающихся аспектом оценивания, способом действия, характером взаимодействия и созданием условий для сравнения оценок, полученных сегодня и в недавнем </a:t>
            </a:r>
            <a:r>
              <a:rPr lang="ru-RU" dirty="0" smtClean="0"/>
              <a:t>прошлом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943" y="1581912"/>
            <a:ext cx="8579059" cy="454456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успешности в обучении за счёт доступности научных понятий;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положительная </a:t>
            </a:r>
            <a:r>
              <a:rPr lang="ru-RU" dirty="0"/>
              <a:t>обратная связь и положительное подкрепление усилий обучаемого ребёнка через адекватную систему оценивания педагогом системы его знаний;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стимулирование </a:t>
            </a:r>
            <a:r>
              <a:rPr lang="ru-RU" dirty="0"/>
              <a:t>активности и познавательной инициативы ребенка, отсутствие жесткого контроля в обучении;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адекватных реакций учеников на неуспех и построение усилий в преодолении трудностей.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4454" y="1"/>
            <a:ext cx="9097602" cy="9784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smtClean="0"/>
              <a:t>Способы формирования личностных УУД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54" y="1"/>
            <a:ext cx="9097602" cy="978407"/>
          </a:xfrm>
        </p:spPr>
        <p:txBody>
          <a:bodyPr>
            <a:normAutofit/>
          </a:bodyPr>
          <a:lstStyle/>
          <a:p>
            <a:r>
              <a:rPr lang="ru-RU" sz="2800" dirty="0"/>
              <a:t>Регулятивные универсальные учебные действия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943" y="1627632"/>
            <a:ext cx="8579059" cy="44988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способность </a:t>
            </a:r>
            <a:r>
              <a:rPr lang="ru-RU" dirty="0"/>
              <a:t>принимать, сохранять цели и следовать им в учебной деятельности;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умение </a:t>
            </a:r>
            <a:r>
              <a:rPr lang="ru-RU" dirty="0"/>
              <a:t>действовать по плану и планировать свою деятельность;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умение действовать </a:t>
            </a:r>
            <a:r>
              <a:rPr lang="ru-RU" dirty="0"/>
              <a:t>по образцу и заданному правилу;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мение видеть </a:t>
            </a:r>
            <a:r>
              <a:rPr lang="ru-RU" dirty="0"/>
              <a:t>указанную ошибку и исправлять ее;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мение контролировать </a:t>
            </a:r>
            <a:r>
              <a:rPr lang="ru-RU" dirty="0"/>
              <a:t>свою деятельности;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мение понимает </a:t>
            </a:r>
            <a:r>
              <a:rPr lang="ru-RU" dirty="0"/>
              <a:t>оценку взрослого и сверстника;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целеустремленность </a:t>
            </a:r>
            <a:r>
              <a:rPr lang="ru-RU" dirty="0"/>
              <a:t>и настойчивость в достижении целей;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готовность </a:t>
            </a:r>
            <a:r>
              <a:rPr lang="ru-RU" dirty="0"/>
              <a:t>к преодолению трудностей, формирование установки на поиск способов разрешения трудностей (стратегия овладения);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основ оптимистического восприятия мира.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246888"/>
            <a:ext cx="8908243" cy="167335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 </a:t>
            </a:r>
            <a:r>
              <a:rPr lang="ru-RU" sz="3200" dirty="0"/>
              <a:t>Познавательные универсальные учебные </a:t>
            </a:r>
            <a:r>
              <a:rPr lang="ru-RU" sz="3200" dirty="0" smtClean="0"/>
              <a:t>действия – </a:t>
            </a:r>
            <a:br>
              <a:rPr lang="ru-RU" sz="3200" dirty="0" smtClean="0"/>
            </a:br>
            <a:r>
              <a:rPr lang="ru-RU" sz="3200" dirty="0" smtClean="0"/>
              <a:t>это </a:t>
            </a:r>
            <a:r>
              <a:rPr lang="ru-RU" sz="3200" dirty="0"/>
              <a:t>владение предметными </a:t>
            </a:r>
            <a:r>
              <a:rPr lang="ru-RU" sz="3200" dirty="0" smtClean="0"/>
              <a:t>знаниями: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7335" y="2542032"/>
            <a:ext cx="8596668" cy="39776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понятиями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определениями </a:t>
            </a:r>
            <a:r>
              <a:rPr lang="ru-RU" dirty="0"/>
              <a:t>терминов,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правилами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формулами</a:t>
            </a:r>
            <a:r>
              <a:rPr lang="ru-RU" dirty="0"/>
              <a:t>,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логическими </a:t>
            </a:r>
            <a:r>
              <a:rPr lang="ru-RU" dirty="0"/>
              <a:t>приемами и операциями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algn="ctr"/>
            <a:r>
              <a:rPr lang="ru-RU" dirty="0" smtClean="0"/>
              <a:t>Согласно </a:t>
            </a:r>
            <a:r>
              <a:rPr lang="ru-RU" dirty="0"/>
              <a:t>возрастным </a:t>
            </a:r>
            <a:r>
              <a:rPr lang="ru-RU" dirty="0" smtClean="0"/>
              <a:t>требованиям!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0CCF-2702-48D8-91F8-E7561A4ED0C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TM02900722[[fn=Совет директоров]]</Template>
  <TotalTime>119</TotalTime>
  <Words>609</Words>
  <Application>Microsoft Office PowerPoint</Application>
  <PresentationFormat>Широкоэкранный</PresentationFormat>
  <Paragraphs>100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Грань</vt:lpstr>
      <vt:lpstr>Мастер-класс  «Развитие мотивации и предпосылок учебной деятельности в рамках инклюзивного образования»</vt:lpstr>
      <vt:lpstr>«Школа не должна вносить резкого перелома в жизнь. Став учеником, ребенок продолжает делать сегодня то,  что делал вчера. Пусть новое появляется в его жизни постепенно и не ошеломляет лавиной впечатлений»  (В. А. Сухомлинский) </vt:lpstr>
      <vt:lpstr>Предпосылки УУД</vt:lpstr>
      <vt:lpstr>Коммуникативные универсальные учебные действия</vt:lpstr>
      <vt:lpstr>Личностные универсальные учебные действия — это развитие учебных и познавательных мотивов</vt:lpstr>
      <vt:lpstr>Способы формирования личностных УУД</vt:lpstr>
      <vt:lpstr>Презентация PowerPoint</vt:lpstr>
      <vt:lpstr>Регулятивные универсальные учебные действия</vt:lpstr>
      <vt:lpstr> Познавательные универсальные учебные действия –  это владение предметными знаниями:</vt:lpstr>
      <vt:lpstr>Какая же основная форма обучения, где формируются предпосылки УУД у детей старшего дошкольного возраста? </vt:lpstr>
      <vt:lpstr>НОД — непрерывная образовательная деятельность</vt:lpstr>
      <vt:lpstr>Презентация PowerPoint</vt:lpstr>
      <vt:lpstr>Карта деятельности по технологии case-study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«Развитие мотивации и предпосылок учебной деятельности в рамках инклюзивного образования»</dc:title>
  <dc:creator>User</dc:creator>
  <cp:lastModifiedBy>User</cp:lastModifiedBy>
  <cp:revision>14</cp:revision>
  <dcterms:created xsi:type="dcterms:W3CDTF">2018-05-21T12:05:38Z</dcterms:created>
  <dcterms:modified xsi:type="dcterms:W3CDTF">2018-06-08T12:25:53Z</dcterms:modified>
</cp:coreProperties>
</file>